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8"/>
  </p:notesMasterIdLst>
  <p:sldIdLst>
    <p:sldId id="278" r:id="rId3"/>
    <p:sldId id="431" r:id="rId4"/>
    <p:sldId id="429" r:id="rId5"/>
    <p:sldId id="557" r:id="rId6"/>
    <p:sldId id="456" r:id="rId7"/>
    <p:sldId id="492" r:id="rId8"/>
    <p:sldId id="281" r:id="rId9"/>
    <p:sldId id="285" r:id="rId10"/>
    <p:sldId id="567" r:id="rId11"/>
    <p:sldId id="432" r:id="rId12"/>
    <p:sldId id="499" r:id="rId13"/>
    <p:sldId id="558" r:id="rId14"/>
    <p:sldId id="555" r:id="rId15"/>
    <p:sldId id="516" r:id="rId16"/>
    <p:sldId id="542" r:id="rId17"/>
    <p:sldId id="570" r:id="rId18"/>
    <p:sldId id="568" r:id="rId19"/>
    <p:sldId id="569" r:id="rId20"/>
    <p:sldId id="571" r:id="rId21"/>
    <p:sldId id="523" r:id="rId22"/>
    <p:sldId id="522" r:id="rId23"/>
    <p:sldId id="572" r:id="rId24"/>
    <p:sldId id="576" r:id="rId25"/>
    <p:sldId id="573" r:id="rId26"/>
    <p:sldId id="544" r:id="rId27"/>
    <p:sldId id="520" r:id="rId28"/>
    <p:sldId id="534" r:id="rId29"/>
    <p:sldId id="574" r:id="rId30"/>
    <p:sldId id="459" r:id="rId31"/>
    <p:sldId id="532" r:id="rId32"/>
    <p:sldId id="575" r:id="rId33"/>
    <p:sldId id="466" r:id="rId34"/>
    <p:sldId id="504" r:id="rId35"/>
    <p:sldId id="503" r:id="rId36"/>
    <p:sldId id="552" r:id="rId3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0DFB90F-80A9-7A81-9AC4-099DA4E0344D}" name="Resalieke Vlieger" initials="RV" userId="d945317ba790fcb8" providerId="Windows Live"/>
  <p188:author id="{FB0D5EFA-05B0-67FB-2F4F-7BA9013C140E}" name="Vlieger, R.A. (Résalieke)" initials="RV" userId="S::Resalieke.Vlieger@devolksbank.nl::192143c9-f8a2-436b-9bf6-605d9c04466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F05E15-DD08-4CAC-8C93-8432BFC01CA0}" v="19" dt="2025-04-29T18:43:42.164"/>
    <p1510:client id="{B712FE59-A519-655C-51C0-6DBAA2A28916}" v="216" dt="2025-04-29T19:14:28.7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45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microsoft.com/office/2016/11/relationships/changesInfo" Target="changesInfos/changesInfo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salieke Vlieger" userId="d945317ba790fcb8" providerId="Windows Live" clId="Web-{B712FE59-A519-655C-51C0-6DBAA2A28916}"/>
    <pc:docChg chg="addSld delSld modSld">
      <pc:chgData name="Resalieke Vlieger" userId="d945317ba790fcb8" providerId="Windows Live" clId="Web-{B712FE59-A519-655C-51C0-6DBAA2A28916}" dt="2025-04-29T19:14:28.734" v="466" actId="20577"/>
      <pc:docMkLst>
        <pc:docMk/>
      </pc:docMkLst>
      <pc:sldChg chg="modSp">
        <pc:chgData name="Resalieke Vlieger" userId="d945317ba790fcb8" providerId="Windows Live" clId="Web-{B712FE59-A519-655C-51C0-6DBAA2A28916}" dt="2025-04-29T19:02:30.282" v="114" actId="20577"/>
        <pc:sldMkLst>
          <pc:docMk/>
          <pc:sldMk cId="3073084383" sldId="431"/>
        </pc:sldMkLst>
        <pc:spChg chg="mod">
          <ac:chgData name="Resalieke Vlieger" userId="d945317ba790fcb8" providerId="Windows Live" clId="Web-{B712FE59-A519-655C-51C0-6DBAA2A28916}" dt="2025-04-29T19:02:30.282" v="114" actId="20577"/>
          <ac:spMkLst>
            <pc:docMk/>
            <pc:sldMk cId="3073084383" sldId="431"/>
            <ac:spMk id="3" creationId="{800F5956-19F1-BEFC-E13E-161E60E197DE}"/>
          </ac:spMkLst>
        </pc:spChg>
      </pc:sldChg>
      <pc:sldChg chg="modNotes">
        <pc:chgData name="Resalieke Vlieger" userId="d945317ba790fcb8" providerId="Windows Live" clId="Web-{B712FE59-A519-655C-51C0-6DBAA2A28916}" dt="2025-04-29T19:05:00.332" v="209"/>
        <pc:sldMkLst>
          <pc:docMk/>
          <pc:sldMk cId="469705553" sldId="432"/>
        </pc:sldMkLst>
      </pc:sldChg>
      <pc:sldChg chg="modSp">
        <pc:chgData name="Resalieke Vlieger" userId="d945317ba790fcb8" providerId="Windows Live" clId="Web-{B712FE59-A519-655C-51C0-6DBAA2A28916}" dt="2025-04-29T19:14:16.390" v="464" actId="20577"/>
        <pc:sldMkLst>
          <pc:docMk/>
          <pc:sldMk cId="1840879496" sldId="503"/>
        </pc:sldMkLst>
        <pc:spChg chg="mod">
          <ac:chgData name="Resalieke Vlieger" userId="d945317ba790fcb8" providerId="Windows Live" clId="Web-{B712FE59-A519-655C-51C0-6DBAA2A28916}" dt="2025-04-29T19:14:16.390" v="464" actId="20577"/>
          <ac:spMkLst>
            <pc:docMk/>
            <pc:sldMk cId="1840879496" sldId="503"/>
            <ac:spMk id="2" creationId="{D23A463E-7825-8DB0-193D-DB976FCA9CB2}"/>
          </ac:spMkLst>
        </pc:spChg>
      </pc:sldChg>
      <pc:sldChg chg="modSp">
        <pc:chgData name="Resalieke Vlieger" userId="d945317ba790fcb8" providerId="Windows Live" clId="Web-{B712FE59-A519-655C-51C0-6DBAA2A28916}" dt="2025-04-29T19:14:03.280" v="443" actId="20577"/>
        <pc:sldMkLst>
          <pc:docMk/>
          <pc:sldMk cId="646919930" sldId="504"/>
        </pc:sldMkLst>
        <pc:spChg chg="mod">
          <ac:chgData name="Resalieke Vlieger" userId="d945317ba790fcb8" providerId="Windows Live" clId="Web-{B712FE59-A519-655C-51C0-6DBAA2A28916}" dt="2025-04-29T19:14:03.280" v="443" actId="20577"/>
          <ac:spMkLst>
            <pc:docMk/>
            <pc:sldMk cId="646919930" sldId="504"/>
            <ac:spMk id="2" creationId="{E0EB456D-D82C-DC7E-0017-3AAB5C9A04A7}"/>
          </ac:spMkLst>
        </pc:spChg>
      </pc:sldChg>
      <pc:sldChg chg="modNotes">
        <pc:chgData name="Resalieke Vlieger" userId="d945317ba790fcb8" providerId="Windows Live" clId="Web-{B712FE59-A519-655C-51C0-6DBAA2A28916}" dt="2025-04-29T19:06:31.958" v="323"/>
        <pc:sldMkLst>
          <pc:docMk/>
          <pc:sldMk cId="2134945930" sldId="516"/>
        </pc:sldMkLst>
      </pc:sldChg>
      <pc:sldChg chg="modSp modNotes">
        <pc:chgData name="Resalieke Vlieger" userId="d945317ba790fcb8" providerId="Windows Live" clId="Web-{B712FE59-A519-655C-51C0-6DBAA2A28916}" dt="2025-04-29T19:12:09.450" v="416"/>
        <pc:sldMkLst>
          <pc:docMk/>
          <pc:sldMk cId="806412341" sldId="520"/>
        </pc:sldMkLst>
        <pc:spChg chg="mod">
          <ac:chgData name="Resalieke Vlieger" userId="d945317ba790fcb8" providerId="Windows Live" clId="Web-{B712FE59-A519-655C-51C0-6DBAA2A28916}" dt="2025-04-29T18:27:48.895" v="1" actId="1076"/>
          <ac:spMkLst>
            <pc:docMk/>
            <pc:sldMk cId="806412341" sldId="520"/>
            <ac:spMk id="8" creationId="{67D9AE16-6544-000D-F0AE-69E51C0FF765}"/>
          </ac:spMkLst>
        </pc:spChg>
      </pc:sldChg>
      <pc:sldChg chg="modSp">
        <pc:chgData name="Resalieke Vlieger" userId="d945317ba790fcb8" providerId="Windows Live" clId="Web-{B712FE59-A519-655C-51C0-6DBAA2A28916}" dt="2025-04-29T18:36:05.124" v="8" actId="1076"/>
        <pc:sldMkLst>
          <pc:docMk/>
          <pc:sldMk cId="869923947" sldId="522"/>
        </pc:sldMkLst>
        <pc:spChg chg="mod">
          <ac:chgData name="Resalieke Vlieger" userId="d945317ba790fcb8" providerId="Windows Live" clId="Web-{B712FE59-A519-655C-51C0-6DBAA2A28916}" dt="2025-04-29T18:36:05.124" v="8" actId="1076"/>
          <ac:spMkLst>
            <pc:docMk/>
            <pc:sldMk cId="869923947" sldId="522"/>
            <ac:spMk id="8" creationId="{BA74C3A4-A157-3F8D-BD8C-CE16F568A143}"/>
          </ac:spMkLst>
        </pc:spChg>
      </pc:sldChg>
      <pc:sldChg chg="modSp">
        <pc:chgData name="Resalieke Vlieger" userId="d945317ba790fcb8" providerId="Windows Live" clId="Web-{B712FE59-A519-655C-51C0-6DBAA2A28916}" dt="2025-04-29T18:35:29.030" v="3" actId="20577"/>
        <pc:sldMkLst>
          <pc:docMk/>
          <pc:sldMk cId="1811153668" sldId="542"/>
        </pc:sldMkLst>
        <pc:spChg chg="mod">
          <ac:chgData name="Resalieke Vlieger" userId="d945317ba790fcb8" providerId="Windows Live" clId="Web-{B712FE59-A519-655C-51C0-6DBAA2A28916}" dt="2025-04-29T18:35:29.030" v="3" actId="20577"/>
          <ac:spMkLst>
            <pc:docMk/>
            <pc:sldMk cId="1811153668" sldId="542"/>
            <ac:spMk id="13" creationId="{DB73D1DD-1C17-B555-1118-E859CD4C89FE}"/>
          </ac:spMkLst>
        </pc:spChg>
      </pc:sldChg>
      <pc:sldChg chg="addSp delSp modSp modNotes">
        <pc:chgData name="Resalieke Vlieger" userId="d945317ba790fcb8" providerId="Windows Live" clId="Web-{B712FE59-A519-655C-51C0-6DBAA2A28916}" dt="2025-04-29T19:11:46.918" v="411"/>
        <pc:sldMkLst>
          <pc:docMk/>
          <pc:sldMk cId="1914271662" sldId="544"/>
        </pc:sldMkLst>
        <pc:spChg chg="mod">
          <ac:chgData name="Resalieke Vlieger" userId="d945317ba790fcb8" providerId="Windows Live" clId="Web-{B712FE59-A519-655C-51C0-6DBAA2A28916}" dt="2025-04-29T18:56:38.509" v="111" actId="20577"/>
          <ac:spMkLst>
            <pc:docMk/>
            <pc:sldMk cId="1914271662" sldId="544"/>
            <ac:spMk id="2" creationId="{F3BF0F8E-B90A-37BF-61EA-D6B3D0FB4B9B}"/>
          </ac:spMkLst>
        </pc:spChg>
        <pc:spChg chg="del mod">
          <ac:chgData name="Resalieke Vlieger" userId="d945317ba790fcb8" providerId="Windows Live" clId="Web-{B712FE59-A519-655C-51C0-6DBAA2A28916}" dt="2025-04-29T18:51:02.502" v="55"/>
          <ac:spMkLst>
            <pc:docMk/>
            <pc:sldMk cId="1914271662" sldId="544"/>
            <ac:spMk id="4" creationId="{10C27B14-C3C3-FB26-12E7-8F485BFAE0F3}"/>
          </ac:spMkLst>
        </pc:spChg>
        <pc:spChg chg="add mod">
          <ac:chgData name="Resalieke Vlieger" userId="d945317ba790fcb8" providerId="Windows Live" clId="Web-{B712FE59-A519-655C-51C0-6DBAA2A28916}" dt="2025-04-29T18:54:54.960" v="108" actId="1076"/>
          <ac:spMkLst>
            <pc:docMk/>
            <pc:sldMk cId="1914271662" sldId="544"/>
            <ac:spMk id="22" creationId="{E7A2FAB0-2D2B-BBBF-F466-1648EF26E140}"/>
          </ac:spMkLst>
        </pc:spChg>
        <pc:grpChg chg="mod">
          <ac:chgData name="Resalieke Vlieger" userId="d945317ba790fcb8" providerId="Windows Live" clId="Web-{B712FE59-A519-655C-51C0-6DBAA2A28916}" dt="2025-04-29T18:54:38.991" v="106" actId="1076"/>
          <ac:grpSpMkLst>
            <pc:docMk/>
            <pc:sldMk cId="1914271662" sldId="544"/>
            <ac:grpSpMk id="7" creationId="{9B7F6395-FBE6-3B9D-1840-23C708C1FB17}"/>
          </ac:grpSpMkLst>
        </pc:grpChg>
        <pc:grpChg chg="mod">
          <ac:chgData name="Resalieke Vlieger" userId="d945317ba790fcb8" providerId="Windows Live" clId="Web-{B712FE59-A519-655C-51C0-6DBAA2A28916}" dt="2025-04-29T18:54:38.928" v="105" actId="1076"/>
          <ac:grpSpMkLst>
            <pc:docMk/>
            <pc:sldMk cId="1914271662" sldId="544"/>
            <ac:grpSpMk id="8" creationId="{89F1535F-4937-AE9B-22FE-8F32A672112A}"/>
          </ac:grpSpMkLst>
        </pc:grpChg>
        <pc:grpChg chg="mod">
          <ac:chgData name="Resalieke Vlieger" userId="d945317ba790fcb8" providerId="Windows Live" clId="Web-{B712FE59-A519-655C-51C0-6DBAA2A28916}" dt="2025-04-29T18:54:38.834" v="104" actId="1076"/>
          <ac:grpSpMkLst>
            <pc:docMk/>
            <pc:sldMk cId="1914271662" sldId="544"/>
            <ac:grpSpMk id="12" creationId="{63FD1157-BFBC-96E8-806C-D20B91854048}"/>
          </ac:grpSpMkLst>
        </pc:grpChg>
        <pc:grpChg chg="mod">
          <ac:chgData name="Resalieke Vlieger" userId="d945317ba790fcb8" providerId="Windows Live" clId="Web-{B712FE59-A519-655C-51C0-6DBAA2A28916}" dt="2025-04-29T18:54:38.725" v="103" actId="1076"/>
          <ac:grpSpMkLst>
            <pc:docMk/>
            <pc:sldMk cId="1914271662" sldId="544"/>
            <ac:grpSpMk id="16" creationId="{F3AE7D12-2858-8243-D765-98D487267D51}"/>
          </ac:grpSpMkLst>
        </pc:grpChg>
        <pc:grpChg chg="mod">
          <ac:chgData name="Resalieke Vlieger" userId="d945317ba790fcb8" providerId="Windows Live" clId="Web-{B712FE59-A519-655C-51C0-6DBAA2A28916}" dt="2025-04-29T18:54:38.647" v="102" actId="1076"/>
          <ac:grpSpMkLst>
            <pc:docMk/>
            <pc:sldMk cId="1914271662" sldId="544"/>
            <ac:grpSpMk id="19" creationId="{72947A16-97E2-6915-B89A-86FCA1802537}"/>
          </ac:grpSpMkLst>
        </pc:grpChg>
        <pc:picChg chg="mod">
          <ac:chgData name="Resalieke Vlieger" userId="d945317ba790fcb8" providerId="Windows Live" clId="Web-{B712FE59-A519-655C-51C0-6DBAA2A28916}" dt="2025-04-29T18:54:39.037" v="107" actId="1076"/>
          <ac:picMkLst>
            <pc:docMk/>
            <pc:sldMk cId="1914271662" sldId="544"/>
            <ac:picMk id="5" creationId="{C81801F0-FB91-F03E-5377-2113F5BF45E5}"/>
          </ac:picMkLst>
        </pc:picChg>
        <pc:picChg chg="mod">
          <ac:chgData name="Resalieke Vlieger" userId="d945317ba790fcb8" providerId="Windows Live" clId="Web-{B712FE59-A519-655C-51C0-6DBAA2A28916}" dt="2025-04-29T18:54:30.209" v="101" actId="1076"/>
          <ac:picMkLst>
            <pc:docMk/>
            <pc:sldMk cId="1914271662" sldId="544"/>
            <ac:picMk id="15" creationId="{7E7267E3-A7AF-C78B-C0DD-FF78EEE440BD}"/>
          </ac:picMkLst>
        </pc:picChg>
      </pc:sldChg>
      <pc:sldChg chg="modSp add">
        <pc:chgData name="Resalieke Vlieger" userId="d945317ba790fcb8" providerId="Windows Live" clId="Web-{B712FE59-A519-655C-51C0-6DBAA2A28916}" dt="2025-04-29T19:14:28.734" v="466" actId="20577"/>
        <pc:sldMkLst>
          <pc:docMk/>
          <pc:sldMk cId="4110904747" sldId="552"/>
        </pc:sldMkLst>
        <pc:spChg chg="mod">
          <ac:chgData name="Resalieke Vlieger" userId="d945317ba790fcb8" providerId="Windows Live" clId="Web-{B712FE59-A519-655C-51C0-6DBAA2A28916}" dt="2025-04-29T19:14:28.734" v="466" actId="20577"/>
          <ac:spMkLst>
            <pc:docMk/>
            <pc:sldMk cId="4110904747" sldId="552"/>
            <ac:spMk id="7" creationId="{00000000-0000-0000-0000-000000000000}"/>
          </ac:spMkLst>
        </pc:spChg>
      </pc:sldChg>
      <pc:sldChg chg="modNotes">
        <pc:chgData name="Resalieke Vlieger" userId="d945317ba790fcb8" providerId="Windows Live" clId="Web-{B712FE59-A519-655C-51C0-6DBAA2A28916}" dt="2025-04-29T19:05:48.833" v="242"/>
        <pc:sldMkLst>
          <pc:docMk/>
          <pc:sldMk cId="851227338" sldId="555"/>
        </pc:sldMkLst>
      </pc:sldChg>
      <pc:sldChg chg="modSp">
        <pc:chgData name="Resalieke Vlieger" userId="d945317ba790fcb8" providerId="Windows Live" clId="Web-{B712FE59-A519-655C-51C0-6DBAA2A28916}" dt="2025-04-29T19:03:52.861" v="121" actId="20577"/>
        <pc:sldMkLst>
          <pc:docMk/>
          <pc:sldMk cId="796442690" sldId="567"/>
        </pc:sldMkLst>
        <pc:spChg chg="mod">
          <ac:chgData name="Resalieke Vlieger" userId="d945317ba790fcb8" providerId="Windows Live" clId="Web-{B712FE59-A519-655C-51C0-6DBAA2A28916}" dt="2025-04-29T19:03:52.861" v="121" actId="20577"/>
          <ac:spMkLst>
            <pc:docMk/>
            <pc:sldMk cId="796442690" sldId="567"/>
            <ac:spMk id="2" creationId="{1CC72890-2754-8BD7-358C-A85C1CE755BD}"/>
          </ac:spMkLst>
        </pc:spChg>
      </pc:sldChg>
      <pc:sldChg chg="modSp">
        <pc:chgData name="Resalieke Vlieger" userId="d945317ba790fcb8" providerId="Windows Live" clId="Web-{B712FE59-A519-655C-51C0-6DBAA2A28916}" dt="2025-04-29T19:12:56.513" v="418" actId="20577"/>
        <pc:sldMkLst>
          <pc:docMk/>
          <pc:sldMk cId="2520587738" sldId="568"/>
        </pc:sldMkLst>
        <pc:spChg chg="mod">
          <ac:chgData name="Resalieke Vlieger" userId="d945317ba790fcb8" providerId="Windows Live" clId="Web-{B712FE59-A519-655C-51C0-6DBAA2A28916}" dt="2025-04-29T19:12:56.513" v="418" actId="20577"/>
          <ac:spMkLst>
            <pc:docMk/>
            <pc:sldMk cId="2520587738" sldId="568"/>
            <ac:spMk id="3" creationId="{6536D3D3-4E68-146B-C814-19E8A1F66A05}"/>
          </ac:spMkLst>
        </pc:spChg>
      </pc:sldChg>
      <pc:sldChg chg="modSp">
        <pc:chgData name="Resalieke Vlieger" userId="d945317ba790fcb8" providerId="Windows Live" clId="Web-{B712FE59-A519-655C-51C0-6DBAA2A28916}" dt="2025-04-29T18:39:05.893" v="16" actId="20577"/>
        <pc:sldMkLst>
          <pc:docMk/>
          <pc:sldMk cId="688316179" sldId="569"/>
        </pc:sldMkLst>
        <pc:spChg chg="mod">
          <ac:chgData name="Resalieke Vlieger" userId="d945317ba790fcb8" providerId="Windows Live" clId="Web-{B712FE59-A519-655C-51C0-6DBAA2A28916}" dt="2025-04-29T18:39:05.893" v="16" actId="20577"/>
          <ac:spMkLst>
            <pc:docMk/>
            <pc:sldMk cId="688316179" sldId="569"/>
            <ac:spMk id="3" creationId="{EE51CA03-7181-4C71-33FB-4C670127472A}"/>
          </ac:spMkLst>
        </pc:spChg>
      </pc:sldChg>
      <pc:sldChg chg="modSp modNotes">
        <pc:chgData name="Resalieke Vlieger" userId="d945317ba790fcb8" providerId="Windows Live" clId="Web-{B712FE59-A519-655C-51C0-6DBAA2A28916}" dt="2025-04-29T19:07:04.412" v="336"/>
        <pc:sldMkLst>
          <pc:docMk/>
          <pc:sldMk cId="2420855872" sldId="570"/>
        </pc:sldMkLst>
        <pc:spChg chg="mod">
          <ac:chgData name="Resalieke Vlieger" userId="d945317ba790fcb8" providerId="Windows Live" clId="Web-{B712FE59-A519-655C-51C0-6DBAA2A28916}" dt="2025-04-29T18:57:56.917" v="112" actId="1076"/>
          <ac:spMkLst>
            <pc:docMk/>
            <pc:sldMk cId="2420855872" sldId="570"/>
            <ac:spMk id="3" creationId="{23E59BE9-88A3-2F4E-1287-755B3DA78127}"/>
          </ac:spMkLst>
        </pc:spChg>
      </pc:sldChg>
      <pc:sldChg chg="modSp">
        <pc:chgData name="Resalieke Vlieger" userId="d945317ba790fcb8" providerId="Windows Live" clId="Web-{B712FE59-A519-655C-51C0-6DBAA2A28916}" dt="2025-04-29T18:35:51.999" v="6" actId="1076"/>
        <pc:sldMkLst>
          <pc:docMk/>
          <pc:sldMk cId="2194301062" sldId="571"/>
        </pc:sldMkLst>
        <pc:spChg chg="mod">
          <ac:chgData name="Resalieke Vlieger" userId="d945317ba790fcb8" providerId="Windows Live" clId="Web-{B712FE59-A519-655C-51C0-6DBAA2A28916}" dt="2025-04-29T18:35:51.999" v="6" actId="1076"/>
          <ac:spMkLst>
            <pc:docMk/>
            <pc:sldMk cId="2194301062" sldId="571"/>
            <ac:spMk id="7" creationId="{187D8372-5375-C941-F9D2-C565C6B0C4CB}"/>
          </ac:spMkLst>
        </pc:spChg>
      </pc:sldChg>
      <pc:sldChg chg="modSp modNotes">
        <pc:chgData name="Resalieke Vlieger" userId="d945317ba790fcb8" providerId="Windows Live" clId="Web-{B712FE59-A519-655C-51C0-6DBAA2A28916}" dt="2025-04-29T19:09:32.759" v="368"/>
        <pc:sldMkLst>
          <pc:docMk/>
          <pc:sldMk cId="4185842378" sldId="572"/>
        </pc:sldMkLst>
        <pc:graphicFrameChg chg="mod modGraphic">
          <ac:chgData name="Resalieke Vlieger" userId="d945317ba790fcb8" providerId="Windows Live" clId="Web-{B712FE59-A519-655C-51C0-6DBAA2A28916}" dt="2025-04-29T18:36:14.999" v="9" actId="1076"/>
          <ac:graphicFrameMkLst>
            <pc:docMk/>
            <pc:sldMk cId="4185842378" sldId="572"/>
            <ac:graphicFrameMk id="5" creationId="{799DBA88-62B9-A663-4312-8F105D6752B0}"/>
          </ac:graphicFrameMkLst>
        </pc:graphicFrameChg>
      </pc:sldChg>
      <pc:sldChg chg="modSp modNotes">
        <pc:chgData name="Resalieke Vlieger" userId="d945317ba790fcb8" providerId="Windows Live" clId="Web-{B712FE59-A519-655C-51C0-6DBAA2A28916}" dt="2025-04-29T19:11:23.293" v="406"/>
        <pc:sldMkLst>
          <pc:docMk/>
          <pc:sldMk cId="87056545" sldId="573"/>
        </pc:sldMkLst>
        <pc:spChg chg="mod">
          <ac:chgData name="Resalieke Vlieger" userId="d945317ba790fcb8" providerId="Windows Live" clId="Web-{B712FE59-A519-655C-51C0-6DBAA2A28916}" dt="2025-04-29T19:11:05.339" v="400" actId="20577"/>
          <ac:spMkLst>
            <pc:docMk/>
            <pc:sldMk cId="87056545" sldId="573"/>
            <ac:spMk id="6" creationId="{6ECE65B6-A365-3BFD-2C22-A28DE9395963}"/>
          </ac:spMkLst>
        </pc:spChg>
        <pc:spChg chg="mod">
          <ac:chgData name="Resalieke Vlieger" userId="d945317ba790fcb8" providerId="Windows Live" clId="Web-{B712FE59-A519-655C-51C0-6DBAA2A28916}" dt="2025-04-29T19:11:13.277" v="402" actId="1076"/>
          <ac:spMkLst>
            <pc:docMk/>
            <pc:sldMk cId="87056545" sldId="573"/>
            <ac:spMk id="8" creationId="{2FFAE638-52C5-542A-196D-F822DB2E6B78}"/>
          </ac:spMkLst>
        </pc:spChg>
      </pc:sldChg>
      <pc:sldChg chg="modSp modNotes">
        <pc:chgData name="Resalieke Vlieger" userId="d945317ba790fcb8" providerId="Windows Live" clId="Web-{B712FE59-A519-655C-51C0-6DBAA2A28916}" dt="2025-04-29T19:10:11.510" v="378"/>
        <pc:sldMkLst>
          <pc:docMk/>
          <pc:sldMk cId="25699705" sldId="576"/>
        </pc:sldMkLst>
        <pc:spChg chg="mod">
          <ac:chgData name="Resalieke Vlieger" userId="d945317ba790fcb8" providerId="Windows Live" clId="Web-{B712FE59-A519-655C-51C0-6DBAA2A28916}" dt="2025-04-29T18:41:18.818" v="18" actId="1076"/>
          <ac:spMkLst>
            <pc:docMk/>
            <pc:sldMk cId="25699705" sldId="576"/>
            <ac:spMk id="8" creationId="{5BD24448-548C-85C3-2DE7-7298C052FE7F}"/>
          </ac:spMkLst>
        </pc:spChg>
      </pc:sldChg>
      <pc:sldChg chg="modSp del">
        <pc:chgData name="Resalieke Vlieger" userId="d945317ba790fcb8" providerId="Windows Live" clId="Web-{B712FE59-A519-655C-51C0-6DBAA2A28916}" dt="2025-04-29T19:08:15.617" v="338"/>
        <pc:sldMkLst>
          <pc:docMk/>
          <pc:sldMk cId="1441696433" sldId="577"/>
        </pc:sldMkLst>
        <pc:spChg chg="mod">
          <ac:chgData name="Resalieke Vlieger" userId="d945317ba790fcb8" providerId="Windows Live" clId="Web-{B712FE59-A519-655C-51C0-6DBAA2A28916}" dt="2025-04-29T18:44:05.009" v="28" actId="20577"/>
          <ac:spMkLst>
            <pc:docMk/>
            <pc:sldMk cId="1441696433" sldId="577"/>
            <ac:spMk id="8" creationId="{6A50A20C-28CB-B575-A28A-3A70FA2C1021}"/>
          </ac:spMkLst>
        </pc:spChg>
      </pc:sldChg>
    </pc:docChg>
  </pc:docChgLst>
  <pc:docChgLst>
    <pc:chgData name="Ineke Kuiper" userId="bb97e9a4f227ee2c" providerId="LiveId" clId="{2AF05E15-DD08-4CAC-8C93-8432BFC01CA0}"/>
    <pc:docChg chg="undo custSel addSld modSld">
      <pc:chgData name="Ineke Kuiper" userId="bb97e9a4f227ee2c" providerId="LiveId" clId="{2AF05E15-DD08-4CAC-8C93-8432BFC01CA0}" dt="2025-04-29T18:43:42.164" v="770" actId="20577"/>
      <pc:docMkLst>
        <pc:docMk/>
      </pc:docMkLst>
      <pc:sldChg chg="modSp mod">
        <pc:chgData name="Ineke Kuiper" userId="bb97e9a4f227ee2c" providerId="LiveId" clId="{2AF05E15-DD08-4CAC-8C93-8432BFC01CA0}" dt="2025-04-29T16:38:35.720" v="25" actId="20577"/>
        <pc:sldMkLst>
          <pc:docMk/>
          <pc:sldMk cId="1927144502" sldId="281"/>
        </pc:sldMkLst>
        <pc:spChg chg="mod">
          <ac:chgData name="Ineke Kuiper" userId="bb97e9a4f227ee2c" providerId="LiveId" clId="{2AF05E15-DD08-4CAC-8C93-8432BFC01CA0}" dt="2025-04-29T16:38:35.720" v="25" actId="20577"/>
          <ac:spMkLst>
            <pc:docMk/>
            <pc:sldMk cId="1927144502" sldId="281"/>
            <ac:spMk id="3" creationId="{4C0648E5-FEBD-B928-C6F9-D96DD3D9251A}"/>
          </ac:spMkLst>
        </pc:spChg>
      </pc:sldChg>
      <pc:sldChg chg="modSp mod">
        <pc:chgData name="Ineke Kuiper" userId="bb97e9a4f227ee2c" providerId="LiveId" clId="{2AF05E15-DD08-4CAC-8C93-8432BFC01CA0}" dt="2025-04-29T16:50:30.702" v="732" actId="6549"/>
        <pc:sldMkLst>
          <pc:docMk/>
          <pc:sldMk cId="1914271662" sldId="544"/>
        </pc:sldMkLst>
        <pc:spChg chg="mod">
          <ac:chgData name="Ineke Kuiper" userId="bb97e9a4f227ee2c" providerId="LiveId" clId="{2AF05E15-DD08-4CAC-8C93-8432BFC01CA0}" dt="2025-04-29T16:50:30.702" v="732" actId="6549"/>
          <ac:spMkLst>
            <pc:docMk/>
            <pc:sldMk cId="1914271662" sldId="544"/>
            <ac:spMk id="2" creationId="{F3BF0F8E-B90A-37BF-61EA-D6B3D0FB4B9B}"/>
          </ac:spMkLst>
        </pc:spChg>
      </pc:sldChg>
      <pc:sldChg chg="modSp mod">
        <pc:chgData name="Ineke Kuiper" userId="bb97e9a4f227ee2c" providerId="LiveId" clId="{2AF05E15-DD08-4CAC-8C93-8432BFC01CA0}" dt="2025-04-29T18:39:21.753" v="754" actId="20577"/>
        <pc:sldMkLst>
          <pc:docMk/>
          <pc:sldMk cId="2194301062" sldId="571"/>
        </pc:sldMkLst>
        <pc:spChg chg="mod">
          <ac:chgData name="Ineke Kuiper" userId="bb97e9a4f227ee2c" providerId="LiveId" clId="{2AF05E15-DD08-4CAC-8C93-8432BFC01CA0}" dt="2025-04-29T18:39:21.753" v="754" actId="20577"/>
          <ac:spMkLst>
            <pc:docMk/>
            <pc:sldMk cId="2194301062" sldId="571"/>
            <ac:spMk id="2" creationId="{CEA10E26-FF8D-7E45-41BB-50C29CAE9430}"/>
          </ac:spMkLst>
        </pc:spChg>
        <pc:spChg chg="mod">
          <ac:chgData name="Ineke Kuiper" userId="bb97e9a4f227ee2c" providerId="LiveId" clId="{2AF05E15-DD08-4CAC-8C93-8432BFC01CA0}" dt="2025-04-29T16:54:48.445" v="752" actId="6549"/>
          <ac:spMkLst>
            <pc:docMk/>
            <pc:sldMk cId="2194301062" sldId="571"/>
            <ac:spMk id="7" creationId="{187D8372-5375-C941-F9D2-C565C6B0C4CB}"/>
          </ac:spMkLst>
        </pc:spChg>
      </pc:sldChg>
      <pc:sldChg chg="modSp mod">
        <pc:chgData name="Ineke Kuiper" userId="bb97e9a4f227ee2c" providerId="LiveId" clId="{2AF05E15-DD08-4CAC-8C93-8432BFC01CA0}" dt="2025-04-29T18:42:24.783" v="759" actId="5793"/>
        <pc:sldMkLst>
          <pc:docMk/>
          <pc:sldMk cId="87056545" sldId="573"/>
        </pc:sldMkLst>
        <pc:spChg chg="mod">
          <ac:chgData name="Ineke Kuiper" userId="bb97e9a4f227ee2c" providerId="LiveId" clId="{2AF05E15-DD08-4CAC-8C93-8432BFC01CA0}" dt="2025-04-29T18:42:24.783" v="759" actId="5793"/>
          <ac:spMkLst>
            <pc:docMk/>
            <pc:sldMk cId="87056545" sldId="573"/>
            <ac:spMk id="8" creationId="{2FFAE638-52C5-542A-196D-F822DB2E6B78}"/>
          </ac:spMkLst>
        </pc:spChg>
      </pc:sldChg>
      <pc:sldChg chg="modSp mod">
        <pc:chgData name="Ineke Kuiper" userId="bb97e9a4f227ee2c" providerId="LiveId" clId="{2AF05E15-DD08-4CAC-8C93-8432BFC01CA0}" dt="2025-04-29T18:41:03.029" v="757" actId="20577"/>
        <pc:sldMkLst>
          <pc:docMk/>
          <pc:sldMk cId="25699705" sldId="576"/>
        </pc:sldMkLst>
        <pc:spChg chg="mod">
          <ac:chgData name="Ineke Kuiper" userId="bb97e9a4f227ee2c" providerId="LiveId" clId="{2AF05E15-DD08-4CAC-8C93-8432BFC01CA0}" dt="2025-04-29T18:41:03.029" v="757" actId="20577"/>
          <ac:spMkLst>
            <pc:docMk/>
            <pc:sldMk cId="25699705" sldId="576"/>
            <ac:spMk id="8" creationId="{5BD24448-548C-85C3-2DE7-7298C052FE7F}"/>
          </ac:spMkLst>
        </pc:spChg>
      </pc:sldChg>
      <pc:sldChg chg="modSp add mod">
        <pc:chgData name="Ineke Kuiper" userId="bb97e9a4f227ee2c" providerId="LiveId" clId="{2AF05E15-DD08-4CAC-8C93-8432BFC01CA0}" dt="2025-04-29T18:43:42.164" v="770" actId="20577"/>
        <pc:sldMkLst>
          <pc:docMk/>
          <pc:sldMk cId="1441696433" sldId="577"/>
        </pc:sldMkLst>
        <pc:spChg chg="mod">
          <ac:chgData name="Ineke Kuiper" userId="bb97e9a4f227ee2c" providerId="LiveId" clId="{2AF05E15-DD08-4CAC-8C93-8432BFC01CA0}" dt="2025-04-29T16:43:24.213" v="112" actId="5793"/>
          <ac:spMkLst>
            <pc:docMk/>
            <pc:sldMk cId="1441696433" sldId="577"/>
            <ac:spMk id="6" creationId="{C0C3D486-3516-543E-8C80-B51B3E549FE7}"/>
          </ac:spMkLst>
        </pc:spChg>
        <pc:spChg chg="mod">
          <ac:chgData name="Ineke Kuiper" userId="bb97e9a4f227ee2c" providerId="LiveId" clId="{2AF05E15-DD08-4CAC-8C93-8432BFC01CA0}" dt="2025-04-29T18:43:42.164" v="770" actId="20577"/>
          <ac:spMkLst>
            <pc:docMk/>
            <pc:sldMk cId="1441696433" sldId="577"/>
            <ac:spMk id="8" creationId="{6A50A20C-28CB-B575-A28A-3A70FA2C1021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D945317BA790FCB8/Eberhard%20verkopen%20per%20jaar%202018%20-%20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Blad1!$B$58</c:f>
              <c:strCache>
                <c:ptCount val="1"/>
                <c:pt idx="0">
                  <c:v>Horeca KG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cat>
            <c:numRef>
              <c:f>Blad1!$C$57:$I$57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Blad1!$C$58:$I$58</c:f>
              <c:numCache>
                <c:formatCode>General</c:formatCode>
                <c:ptCount val="7"/>
                <c:pt idx="0">
                  <c:v>6667</c:v>
                </c:pt>
                <c:pt idx="1">
                  <c:v>10000</c:v>
                </c:pt>
                <c:pt idx="2">
                  <c:v>2500</c:v>
                </c:pt>
                <c:pt idx="3">
                  <c:v>1887</c:v>
                </c:pt>
                <c:pt idx="4">
                  <c:v>3929</c:v>
                </c:pt>
                <c:pt idx="5">
                  <c:v>4563</c:v>
                </c:pt>
                <c:pt idx="6">
                  <c:v>6491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03-44C3-AA23-7EA6A8ABD8E9}"/>
            </c:ext>
          </c:extLst>
        </c:ser>
        <c:ser>
          <c:idx val="1"/>
          <c:order val="1"/>
          <c:tx>
            <c:strRef>
              <c:f>Blad1!$B$59</c:f>
              <c:strCache>
                <c:ptCount val="1"/>
                <c:pt idx="0">
                  <c:v>Consument KG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Blad1!$C$57:$I$57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Blad1!$C$59:$I$59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1811</c:v>
                </c:pt>
                <c:pt idx="4">
                  <c:v>1547</c:v>
                </c:pt>
                <c:pt idx="5">
                  <c:v>1726</c:v>
                </c:pt>
                <c:pt idx="6">
                  <c:v>2888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03-44C3-AA23-7EA6A8ABD8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0570503"/>
        <c:axId val="230609415"/>
      </c:barChart>
      <c:lineChart>
        <c:grouping val="standard"/>
        <c:varyColors val="0"/>
        <c:ser>
          <c:idx val="2"/>
          <c:order val="2"/>
          <c:tx>
            <c:strRef>
              <c:f>Blad1!$B$60</c:f>
              <c:strCache>
                <c:ptCount val="1"/>
                <c:pt idx="0">
                  <c:v>Totaal KG</c:v>
                </c:pt>
              </c:strCache>
            </c:strRef>
          </c:tx>
          <c:spPr>
            <a:ln w="28575" cap="rnd">
              <a:solidFill>
                <a:srgbClr val="FFC00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Blad1!$C$57:$I$57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Blad1!$C$60:$I$60</c:f>
              <c:numCache>
                <c:formatCode>General</c:formatCode>
                <c:ptCount val="7"/>
                <c:pt idx="0">
                  <c:v>6667</c:v>
                </c:pt>
                <c:pt idx="1">
                  <c:v>10000</c:v>
                </c:pt>
                <c:pt idx="2">
                  <c:v>2500</c:v>
                </c:pt>
                <c:pt idx="3">
                  <c:v>3698</c:v>
                </c:pt>
                <c:pt idx="4">
                  <c:v>4576</c:v>
                </c:pt>
                <c:pt idx="5">
                  <c:v>6289</c:v>
                </c:pt>
                <c:pt idx="6">
                  <c:v>9379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03-44C3-AA23-7EA6A8ABD8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0570503"/>
        <c:axId val="230609415"/>
      </c:lineChart>
      <c:catAx>
        <c:axId val="2305705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609415"/>
        <c:crosses val="autoZero"/>
        <c:auto val="1"/>
        <c:lblAlgn val="ctr"/>
        <c:lblOffset val="100"/>
        <c:noMultiLvlLbl val="0"/>
      </c:catAx>
      <c:valAx>
        <c:axId val="230609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5705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B0867-6B09-4477-A90F-6FF924B43193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C50EC-AB32-4784-A331-8EB122EA31D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4701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484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="1"/>
          </a:p>
          <a:p>
            <a:endParaRPr lang="nl-NL" b="1">
              <a:latin typeface="Aptos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7991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latin typeface="Calibri"/>
                <a:ea typeface="Calibri"/>
                <a:cs typeface="Calibri"/>
              </a:rPr>
              <a:t>Résa</a:t>
            </a:r>
            <a:r>
              <a:rPr lang="en-US">
                <a:latin typeface="Calibri"/>
                <a:ea typeface="Calibri"/>
                <a:cs typeface="Calibri"/>
              </a:rPr>
              <a:t>:</a:t>
            </a:r>
            <a:endParaRPr lang="nl-NL"/>
          </a:p>
          <a:p>
            <a:pPr marL="171450" indent="-171450">
              <a:buFont typeface="Calibri"/>
              <a:buChar char="-"/>
            </a:pPr>
            <a:r>
              <a:rPr lang="en-US" err="1">
                <a:latin typeface="Calibri"/>
                <a:ea typeface="Calibri"/>
                <a:cs typeface="Calibri"/>
              </a:rPr>
              <a:t>Transparantie</a:t>
            </a:r>
            <a:endParaRPr lang="en-US" err="1">
              <a:latin typeface="Aptos" panose="02110004020202020204"/>
              <a:ea typeface="Calibri"/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 err="1">
                <a:latin typeface="Calibri"/>
                <a:ea typeface="Calibri"/>
                <a:cs typeface="Calibri"/>
              </a:rPr>
              <a:t>Eenvoud</a:t>
            </a:r>
            <a:r>
              <a:rPr lang="en-US">
                <a:latin typeface="Calibri"/>
                <a:ea typeface="Calibri"/>
                <a:cs typeface="Calibri"/>
              </a:rPr>
              <a:t> / </a:t>
            </a:r>
            <a:r>
              <a:rPr lang="en-US" err="1">
                <a:latin typeface="Calibri"/>
                <a:ea typeface="Calibri"/>
                <a:cs typeface="Calibri"/>
              </a:rPr>
              <a:t>laagdrempeligheid</a:t>
            </a:r>
          </a:p>
          <a:p>
            <a:pPr marL="171450" indent="-171450">
              <a:buFont typeface="Calibri"/>
              <a:buChar char="-"/>
            </a:pPr>
            <a:r>
              <a:rPr lang="en-US" err="1">
                <a:latin typeface="Calibri"/>
                <a:ea typeface="Calibri"/>
                <a:cs typeface="Calibri"/>
              </a:rPr>
              <a:t>Simpel</a:t>
            </a:r>
            <a:r>
              <a:rPr lang="en-US">
                <a:latin typeface="Calibri"/>
                <a:ea typeface="Calibri"/>
                <a:cs typeface="Calibri"/>
              </a:rPr>
              <a:t> contact: kopje </a:t>
            </a:r>
            <a:r>
              <a:rPr lang="en-US" err="1">
                <a:latin typeface="Calibri"/>
                <a:ea typeface="Calibri"/>
                <a:cs typeface="Calibri"/>
              </a:rPr>
              <a:t>koffie</a:t>
            </a:r>
            <a:r>
              <a:rPr lang="en-US">
                <a:latin typeface="Calibri"/>
                <a:ea typeface="Calibri"/>
                <a:cs typeface="Calibri"/>
              </a:rPr>
              <a:t> met </a:t>
            </a:r>
            <a:r>
              <a:rPr lang="en-US" err="1">
                <a:latin typeface="Calibri"/>
                <a:ea typeface="Calibri"/>
                <a:cs typeface="Calibri"/>
              </a:rPr>
              <a:t>een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koekje</a:t>
            </a:r>
          </a:p>
          <a:p>
            <a:pPr marL="171450" indent="-171450">
              <a:buFont typeface="Calibri"/>
              <a:buChar char="-"/>
            </a:pPr>
            <a:r>
              <a:rPr lang="en-US">
                <a:latin typeface="Calibri"/>
                <a:ea typeface="Calibri"/>
                <a:cs typeface="Calibri"/>
              </a:rPr>
              <a:t>Open </a:t>
            </a:r>
            <a:r>
              <a:rPr lang="en-US" err="1">
                <a:latin typeface="Calibri"/>
                <a:ea typeface="Calibri"/>
                <a:cs typeface="Calibri"/>
              </a:rPr>
              <a:t>staan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voor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anderen</a:t>
            </a:r>
            <a:endParaRPr lang="en-US">
              <a:latin typeface="Calibri"/>
              <a:ea typeface="Calibri"/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 err="1">
                <a:latin typeface="Calibri"/>
                <a:ea typeface="Calibri"/>
                <a:cs typeface="Calibri"/>
              </a:rPr>
              <a:t>Saamhorigheid</a:t>
            </a:r>
            <a:r>
              <a:rPr lang="en-US">
                <a:latin typeface="Calibri"/>
                <a:ea typeface="Calibri"/>
                <a:cs typeface="Calibri"/>
              </a:rPr>
              <a:t> – </a:t>
            </a:r>
            <a:r>
              <a:rPr lang="en-US" err="1">
                <a:latin typeface="Calibri"/>
                <a:ea typeface="Calibri"/>
                <a:cs typeface="Calibri"/>
              </a:rPr>
              <a:t>ongeacht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achtergrond</a:t>
            </a:r>
            <a:r>
              <a:rPr lang="en-US">
                <a:latin typeface="Calibri"/>
                <a:ea typeface="Calibri"/>
                <a:cs typeface="Calibri"/>
              </a:rPr>
              <a:t> – </a:t>
            </a:r>
            <a:r>
              <a:rPr lang="en-US" err="1">
                <a:latin typeface="Calibri"/>
                <a:ea typeface="Calibri"/>
                <a:cs typeface="Calibri"/>
              </a:rPr>
              <a:t>gedeeld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verdriet</a:t>
            </a:r>
            <a:endParaRPr lang="en-US">
              <a:latin typeface="Calibri"/>
              <a:ea typeface="Calibri"/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 err="1">
                <a:latin typeface="Calibri"/>
                <a:ea typeface="Calibri"/>
                <a:cs typeface="Calibri"/>
              </a:rPr>
              <a:t>Positiviteit</a:t>
            </a:r>
          </a:p>
          <a:p>
            <a:pPr marL="171450" indent="-171450">
              <a:buFont typeface="Calibri"/>
              <a:buChar char="-"/>
            </a:pP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7549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4557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/>
              <a:buChar char="-"/>
            </a:pPr>
            <a:r>
              <a:rPr lang="en-US">
                <a:latin typeface="Calibri"/>
                <a:ea typeface="Calibri"/>
                <a:cs typeface="Calibri"/>
              </a:rPr>
              <a:t>Community funding</a:t>
            </a:r>
            <a:endParaRPr lang="nl-NL"/>
          </a:p>
          <a:p>
            <a:pPr marL="171450" indent="-171450">
              <a:buFont typeface="Calibri"/>
              <a:buChar char="-"/>
            </a:pPr>
            <a:r>
              <a:rPr lang="en-US">
                <a:latin typeface="Calibri"/>
                <a:ea typeface="Calibri"/>
                <a:cs typeface="Calibri"/>
              </a:rPr>
              <a:t>Easy </a:t>
            </a:r>
            <a:r>
              <a:rPr lang="en-US" err="1">
                <a:latin typeface="Calibri"/>
                <a:ea typeface="Calibri"/>
                <a:cs typeface="Calibri"/>
              </a:rPr>
              <a:t>acces</a:t>
            </a:r>
            <a:endParaRPr lang="en-US">
              <a:latin typeface="Calibri"/>
              <a:ea typeface="Calibri"/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>
                <a:latin typeface="Calibri"/>
                <a:ea typeface="Calibri"/>
                <a:cs typeface="Calibri"/>
              </a:rPr>
              <a:t>Stimulate coherence in the neighborhood</a:t>
            </a:r>
          </a:p>
          <a:p>
            <a:pPr marL="171450" indent="-171450">
              <a:buFont typeface="Calibri"/>
              <a:buChar char="-"/>
            </a:pPr>
            <a:r>
              <a:rPr lang="en-US">
                <a:latin typeface="Calibri"/>
                <a:ea typeface="Calibri"/>
                <a:cs typeface="Calibri"/>
              </a:rPr>
              <a:t>Focusing on a more livable and social city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8681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6637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In various restaurants, café's, hotels, museums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6562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In all kinds of shops for sale but also as a gift to VIPS in hotels or at events – as a thank you present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3589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C7CEC-324E-E0A3-16FA-A5BBD014C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766BE69-3731-C02C-B197-A43EE308E2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F8435E0-293B-9334-48C2-3DF9A39029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Vliegende start 2018 en 2019 &gt; 1000 kilo koek per maand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Start Corona periode 2020 &gt; 0 kilo koek per maand (3x!)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Tijdens Corona </a:t>
            </a:r>
            <a:r>
              <a:rPr lang="nl-NL" err="1"/>
              <a:t>crowdfunding</a:t>
            </a:r>
            <a:r>
              <a:rPr lang="nl-NL"/>
              <a:t> consumentenverpakking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Kleine eigen investering en professionaliseringsslag (eigen wals, verpakking professionaliseren, stichting verzelfstandigen)</a:t>
            </a:r>
            <a:endParaRPr lang="en-US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Groei aantal verkooppunten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Opening eigen locatie op de </a:t>
            </a:r>
            <a:r>
              <a:rPr lang="nl-NL" err="1"/>
              <a:t>Oudezijds</a:t>
            </a:r>
            <a:r>
              <a:rPr lang="nl-NL"/>
              <a:t> Voorburgwal 74 </a:t>
            </a:r>
            <a:endParaRPr lang="en-US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Corona-periode overleefd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Vanaf 2023 weer een grotere stijging in verkoop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In 2024 zet de groei door…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EBA24C6-0742-6D55-F775-2C0708252B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9264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75415-26B6-EF6D-4384-F0E1F37A7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97A2AEA-13AB-D042-A5B0-5DA5D71C78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A1AF8DA-4422-CED1-7901-EE70F77372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We leggen de basis voor een steeds groter assortiment wat we mét elkaar in de markt zetten om goed te doen. 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>
                <a:latin typeface="Aptos"/>
                <a:ea typeface="Calibri"/>
                <a:cs typeface="Calibri"/>
              </a:rPr>
              <a:t>We </a:t>
            </a:r>
            <a:r>
              <a:rPr lang="nl-NL" err="1">
                <a:latin typeface="Aptos"/>
                <a:ea typeface="Calibri"/>
                <a:cs typeface="Calibri"/>
              </a:rPr>
              <a:t>grow</a:t>
            </a:r>
            <a:r>
              <a:rPr lang="nl-NL">
                <a:latin typeface="Aptos"/>
                <a:ea typeface="Calibri"/>
                <a:cs typeface="Calibri"/>
              </a:rPr>
              <a:t> </a:t>
            </a:r>
            <a:r>
              <a:rPr lang="nl-NL" err="1">
                <a:latin typeface="Aptos"/>
                <a:ea typeface="Calibri"/>
                <a:cs typeface="Calibri"/>
              </a:rPr>
              <a:t>to</a:t>
            </a:r>
            <a:r>
              <a:rPr lang="nl-NL">
                <a:latin typeface="Aptos"/>
                <a:ea typeface="Calibri"/>
                <a:cs typeface="Calibri"/>
              </a:rPr>
              <a:t> do </a:t>
            </a:r>
            <a:r>
              <a:rPr lang="nl-NL" err="1">
                <a:latin typeface="Aptos"/>
                <a:ea typeface="Calibri"/>
                <a:cs typeface="Calibri"/>
              </a:rPr>
              <a:t>good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940A5D2-CE0D-759E-EB39-8EB0EEC070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24665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C45BC-3B86-870E-8343-84526BFA8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7CF54EC-7273-9377-6746-87045AA380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79713E1-6F0D-A29F-5FA4-C0A1710A5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l-NL"/>
              <a:t>=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96F0652-3092-75C0-B29E-EA5F64FF69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10530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79980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err="1"/>
              <a:t>What</a:t>
            </a:r>
            <a:r>
              <a:rPr lang="nl-NL"/>
              <a:t> Went Wrong </a:t>
            </a:r>
            <a:r>
              <a:rPr lang="nl-NL" err="1"/>
              <a:t>with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Salvation</a:t>
            </a:r>
            <a:r>
              <a:rPr lang="nl-NL"/>
              <a:t> </a:t>
            </a:r>
            <a:r>
              <a:rPr lang="nl-NL" err="1"/>
              <a:t>Army</a:t>
            </a:r>
            <a:r>
              <a:rPr lang="nl-NL"/>
              <a:t> </a:t>
            </a:r>
            <a:r>
              <a:rPr lang="nl-NL" err="1"/>
              <a:t>Collaboration</a:t>
            </a:r>
            <a:r>
              <a:rPr lang="nl-NL"/>
              <a:t>?</a:t>
            </a:r>
          </a:p>
          <a:p>
            <a:pPr marL="285750" indent="-285750">
              <a:buFont typeface="Arial"/>
              <a:buChar char="•"/>
            </a:pPr>
            <a:r>
              <a:rPr lang="en-US" b="1"/>
              <a:t>Mismatch in expectations:</a:t>
            </a:r>
            <a:br>
              <a:rPr lang="en-US" b="1">
                <a:cs typeface="+mn-lt"/>
              </a:rPr>
            </a:br>
            <a:r>
              <a:rPr lang="en-US" b="1"/>
              <a:t> </a:t>
            </a:r>
            <a:r>
              <a:rPr lang="en-US" b="1" err="1"/>
              <a:t>Stichting</a:t>
            </a:r>
            <a:r>
              <a:rPr lang="en-US" b="1"/>
              <a:t> </a:t>
            </a:r>
            <a:r>
              <a:rPr lang="en-US" b="1" err="1"/>
              <a:t>Eberhardjes</a:t>
            </a:r>
            <a:r>
              <a:rPr lang="en-US" b="1"/>
              <a:t> assumed shared entrepreneurial ownership and active communication. However, the Salvation Army operates as a more traditional, hierarchical organization, less commercially driven and slower in decision-making.</a:t>
            </a:r>
            <a:endParaRPr lang="nl-NL"/>
          </a:p>
          <a:p>
            <a:pPr marL="285750" indent="-285750">
              <a:buFont typeface="Arial"/>
              <a:buChar char="•"/>
            </a:pPr>
            <a:r>
              <a:rPr lang="en-US" b="1"/>
              <a:t>No clear internal ownership:</a:t>
            </a:r>
            <a:br>
              <a:rPr lang="en-US" b="1">
                <a:cs typeface="+mn-lt"/>
              </a:rPr>
            </a:br>
            <a:r>
              <a:rPr lang="en-US" b="1"/>
              <a:t> No dedicated project owner was appointed within the Salvation Army, which caused momentum and communication to fade after the launch.</a:t>
            </a:r>
            <a:endParaRPr lang="nl-NL"/>
          </a:p>
          <a:p>
            <a:pPr marL="285750" indent="-285750">
              <a:buFont typeface="Arial"/>
              <a:buChar char="•"/>
            </a:pPr>
            <a:r>
              <a:rPr lang="en-US" b="1"/>
              <a:t>Limited commercial capabilities:</a:t>
            </a:r>
            <a:br>
              <a:rPr lang="en-US" b="1">
                <a:cs typeface="+mn-lt"/>
              </a:rPr>
            </a:br>
            <a:r>
              <a:rPr lang="en-US" b="1"/>
              <a:t> The Salvation Army is mission-driven and lacks the agility and expertise needed to commercially grow a product.</a:t>
            </a:r>
            <a:endParaRPr lang="nl-NL"/>
          </a:p>
          <a:p>
            <a:pPr marL="285750" indent="-285750">
              <a:buFont typeface="Arial"/>
              <a:buChar char="•"/>
            </a:pPr>
            <a:r>
              <a:rPr lang="en-US" b="1"/>
              <a:t>No structured marketing and communication plan:</a:t>
            </a:r>
            <a:br>
              <a:rPr lang="en-US" b="1">
                <a:cs typeface="+mn-lt"/>
              </a:rPr>
            </a:br>
            <a:r>
              <a:rPr lang="en-US" b="1"/>
              <a:t> After a strong media launch, there was no ongoing communication to support and sustain product demand.</a:t>
            </a:r>
            <a:endParaRPr lang="nl-NL"/>
          </a:p>
          <a:p>
            <a:pPr marL="285750" indent="-285750">
              <a:buFont typeface="Arial"/>
              <a:buChar char="•"/>
            </a:pPr>
            <a:r>
              <a:rPr lang="en-US" b="1"/>
              <a:t>Different risk profiles and priorities:</a:t>
            </a:r>
            <a:br>
              <a:rPr lang="en-US" b="1">
                <a:cs typeface="+mn-lt"/>
              </a:rPr>
            </a:br>
            <a:r>
              <a:rPr lang="en-US" b="1"/>
              <a:t> </a:t>
            </a:r>
            <a:r>
              <a:rPr lang="en-US" b="1" err="1"/>
              <a:t>Stichting</a:t>
            </a:r>
            <a:r>
              <a:rPr lang="en-US" b="1"/>
              <a:t> </a:t>
            </a:r>
            <a:r>
              <a:rPr lang="en-US" b="1" err="1"/>
              <a:t>Eberhardjes</a:t>
            </a:r>
            <a:r>
              <a:rPr lang="en-US" b="1"/>
              <a:t> carried all the risk (inventory, production costs), while the Salvation Army had no financial urgency to invest or push the project further.</a:t>
            </a:r>
            <a:endParaRPr lang="nl-NL"/>
          </a:p>
          <a:p>
            <a:pPr marL="285750" indent="-285750">
              <a:buFont typeface="Arial"/>
              <a:buChar char="•"/>
            </a:pPr>
            <a:endParaRPr lang="en-US" b="1">
              <a:latin typeface="Aptos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/>
              <a:t>Wat is er </a:t>
            </a:r>
            <a:r>
              <a:rPr lang="en-US" err="1"/>
              <a:t>misgegaan</a:t>
            </a:r>
            <a:r>
              <a:rPr lang="en-US"/>
              <a:t> in het </a:t>
            </a:r>
            <a:r>
              <a:rPr lang="en-US" err="1"/>
              <a:t>traject</a:t>
            </a:r>
            <a:r>
              <a:rPr lang="en-US"/>
              <a:t> met het Leger des Heils?</a:t>
            </a:r>
            <a:endParaRPr lang="en-US" b="1">
              <a:latin typeface="Aptos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b="1" err="1"/>
              <a:t>Verschillende</a:t>
            </a:r>
            <a:r>
              <a:rPr lang="en-US" b="1"/>
              <a:t> </a:t>
            </a:r>
            <a:r>
              <a:rPr lang="en-US" b="1" err="1"/>
              <a:t>verwachtingen</a:t>
            </a:r>
            <a:r>
              <a:rPr lang="en-US" b="1"/>
              <a:t>:</a:t>
            </a:r>
            <a:br>
              <a:rPr lang="en-US" b="1">
                <a:cs typeface="+mn-lt"/>
              </a:rPr>
            </a:br>
            <a:r>
              <a:rPr lang="en-US" b="1"/>
              <a:t> </a:t>
            </a:r>
            <a:r>
              <a:rPr lang="en-US" b="1" err="1"/>
              <a:t>Stichting</a:t>
            </a:r>
            <a:r>
              <a:rPr lang="en-US" b="1"/>
              <a:t> </a:t>
            </a:r>
            <a:r>
              <a:rPr lang="en-US" b="1" err="1"/>
              <a:t>Eberhardjes</a:t>
            </a:r>
            <a:r>
              <a:rPr lang="en-US" b="1"/>
              <a:t> </a:t>
            </a:r>
            <a:r>
              <a:rPr lang="en-US" b="1" err="1"/>
              <a:t>ging</a:t>
            </a:r>
            <a:r>
              <a:rPr lang="en-US" b="1"/>
              <a:t> </a:t>
            </a:r>
            <a:r>
              <a:rPr lang="en-US" b="1" err="1"/>
              <a:t>uit</a:t>
            </a:r>
            <a:r>
              <a:rPr lang="en-US" b="1"/>
              <a:t> van </a:t>
            </a:r>
            <a:r>
              <a:rPr lang="en-US" b="1" err="1"/>
              <a:t>een</a:t>
            </a:r>
            <a:r>
              <a:rPr lang="en-US" b="1"/>
              <a:t> </a:t>
            </a:r>
            <a:r>
              <a:rPr lang="en-US" b="1" err="1"/>
              <a:t>gedeeld</a:t>
            </a:r>
            <a:r>
              <a:rPr lang="en-US" b="1"/>
              <a:t> </a:t>
            </a:r>
            <a:r>
              <a:rPr lang="en-US" b="1" err="1"/>
              <a:t>ondernemend</a:t>
            </a:r>
            <a:r>
              <a:rPr lang="en-US" b="1"/>
              <a:t> </a:t>
            </a:r>
            <a:r>
              <a:rPr lang="en-US" b="1" err="1"/>
              <a:t>eigenaarschap</a:t>
            </a:r>
            <a:r>
              <a:rPr lang="en-US" b="1"/>
              <a:t> </a:t>
            </a:r>
            <a:r>
              <a:rPr lang="en-US" b="1" err="1"/>
              <a:t>en</a:t>
            </a:r>
            <a:r>
              <a:rPr lang="en-US" b="1"/>
              <a:t> </a:t>
            </a:r>
            <a:r>
              <a:rPr lang="en-US" b="1" err="1"/>
              <a:t>actieve</a:t>
            </a:r>
            <a:r>
              <a:rPr lang="en-US" b="1"/>
              <a:t> </a:t>
            </a:r>
            <a:r>
              <a:rPr lang="en-US" b="1" err="1"/>
              <a:t>communicatie</a:t>
            </a:r>
            <a:r>
              <a:rPr lang="en-US" b="1"/>
              <a:t>. Het Leger des Heils </a:t>
            </a:r>
            <a:r>
              <a:rPr lang="en-US" b="1" err="1"/>
              <a:t>bleek</a:t>
            </a:r>
            <a:r>
              <a:rPr lang="en-US" b="1"/>
              <a:t> </a:t>
            </a:r>
            <a:r>
              <a:rPr lang="en-US" b="1" err="1"/>
              <a:t>veel</a:t>
            </a:r>
            <a:r>
              <a:rPr lang="en-US" b="1"/>
              <a:t> </a:t>
            </a:r>
            <a:r>
              <a:rPr lang="en-US" b="1" err="1"/>
              <a:t>meer</a:t>
            </a:r>
            <a:r>
              <a:rPr lang="en-US" b="1"/>
              <a:t> </a:t>
            </a:r>
            <a:r>
              <a:rPr lang="en-US" b="1" err="1"/>
              <a:t>een</a:t>
            </a:r>
            <a:r>
              <a:rPr lang="en-US" b="1"/>
              <a:t> </a:t>
            </a:r>
            <a:r>
              <a:rPr lang="en-US" b="1" err="1"/>
              <a:t>klassieke</a:t>
            </a:r>
            <a:r>
              <a:rPr lang="en-US" b="1"/>
              <a:t>, </a:t>
            </a:r>
            <a:r>
              <a:rPr lang="en-US" b="1" err="1"/>
              <a:t>hiërarchische</a:t>
            </a:r>
            <a:r>
              <a:rPr lang="en-US" b="1"/>
              <a:t> </a:t>
            </a:r>
            <a:r>
              <a:rPr lang="en-US" b="1" err="1"/>
              <a:t>organisatie</a:t>
            </a:r>
            <a:r>
              <a:rPr lang="en-US" b="1"/>
              <a:t> </a:t>
            </a:r>
            <a:r>
              <a:rPr lang="en-US" b="1" err="1"/>
              <a:t>te</a:t>
            </a:r>
            <a:r>
              <a:rPr lang="en-US" b="1"/>
              <a:t> </a:t>
            </a:r>
            <a:r>
              <a:rPr lang="en-US" b="1" err="1"/>
              <a:t>zijn</a:t>
            </a:r>
            <a:r>
              <a:rPr lang="en-US" b="1"/>
              <a:t>, minder </a:t>
            </a:r>
            <a:r>
              <a:rPr lang="en-US" b="1" err="1"/>
              <a:t>commercieel</a:t>
            </a:r>
            <a:r>
              <a:rPr lang="en-US" b="1"/>
              <a:t> </a:t>
            </a:r>
            <a:r>
              <a:rPr lang="en-US" b="1" err="1"/>
              <a:t>en</a:t>
            </a:r>
            <a:r>
              <a:rPr lang="en-US" b="1"/>
              <a:t> met </a:t>
            </a:r>
            <a:r>
              <a:rPr lang="en-US" b="1" err="1"/>
              <a:t>trage</a:t>
            </a:r>
            <a:r>
              <a:rPr lang="en-US" b="1"/>
              <a:t> </a:t>
            </a:r>
            <a:r>
              <a:rPr lang="en-US" b="1" err="1"/>
              <a:t>besluitvorming</a:t>
            </a:r>
            <a:r>
              <a:rPr lang="en-US" b="1"/>
              <a:t>.</a:t>
            </a:r>
            <a:endParaRPr lang="en-US"/>
          </a:p>
          <a:p>
            <a:pPr>
              <a:buFont typeface="Arial"/>
              <a:buChar char="•"/>
            </a:pPr>
            <a:r>
              <a:rPr lang="en-US" b="1"/>
              <a:t>Geen </a:t>
            </a:r>
            <a:r>
              <a:rPr lang="en-US" b="1" err="1"/>
              <a:t>heldere</a:t>
            </a:r>
            <a:r>
              <a:rPr lang="en-US" b="1"/>
              <a:t> interne </a:t>
            </a:r>
            <a:r>
              <a:rPr lang="en-US" b="1" err="1"/>
              <a:t>verantwoordelijkheid</a:t>
            </a:r>
            <a:r>
              <a:rPr lang="en-US" b="1"/>
              <a:t> </a:t>
            </a:r>
            <a:r>
              <a:rPr lang="en-US" b="1" err="1"/>
              <a:t>bij</a:t>
            </a:r>
            <a:r>
              <a:rPr lang="en-US" b="1"/>
              <a:t> Leger des Heils:</a:t>
            </a:r>
            <a:br>
              <a:rPr lang="en-US" b="1">
                <a:cs typeface="+mn-lt"/>
              </a:rPr>
            </a:br>
            <a:r>
              <a:rPr lang="en-US" b="1"/>
              <a:t> Er </a:t>
            </a:r>
            <a:r>
              <a:rPr lang="en-US" b="1" err="1"/>
              <a:t>werd</a:t>
            </a:r>
            <a:r>
              <a:rPr lang="en-US" b="1"/>
              <a:t> </a:t>
            </a:r>
            <a:r>
              <a:rPr lang="en-US" b="1" err="1"/>
              <a:t>niemand</a:t>
            </a:r>
            <a:r>
              <a:rPr lang="en-US" b="1"/>
              <a:t> </a:t>
            </a:r>
            <a:r>
              <a:rPr lang="en-US" b="1" err="1"/>
              <a:t>écht</a:t>
            </a:r>
            <a:r>
              <a:rPr lang="en-US" b="1"/>
              <a:t> ‘</a:t>
            </a:r>
            <a:r>
              <a:rPr lang="en-US" b="1" err="1"/>
              <a:t>eigenaar</a:t>
            </a:r>
            <a:r>
              <a:rPr lang="en-US" b="1"/>
              <a:t>’ van het </a:t>
            </a:r>
            <a:r>
              <a:rPr lang="en-US" b="1" err="1"/>
              <a:t>Bosshardtjes</a:t>
            </a:r>
            <a:r>
              <a:rPr lang="en-US" b="1"/>
              <a:t>-project </a:t>
            </a:r>
            <a:r>
              <a:rPr lang="en-US" b="1" err="1"/>
              <a:t>binnen</a:t>
            </a:r>
            <a:r>
              <a:rPr lang="en-US" b="1"/>
              <a:t> de </a:t>
            </a:r>
            <a:r>
              <a:rPr lang="en-US" b="1" err="1"/>
              <a:t>organisatie</a:t>
            </a:r>
            <a:r>
              <a:rPr lang="en-US" b="1"/>
              <a:t>. Zonder </a:t>
            </a:r>
            <a:r>
              <a:rPr lang="en-US" b="1" err="1"/>
              <a:t>een</a:t>
            </a:r>
            <a:r>
              <a:rPr lang="en-US" b="1"/>
              <a:t> intern </a:t>
            </a:r>
            <a:r>
              <a:rPr lang="en-US" b="1" err="1"/>
              <a:t>aanspreekpunt</a:t>
            </a:r>
            <a:r>
              <a:rPr lang="en-US" b="1"/>
              <a:t> </a:t>
            </a:r>
            <a:r>
              <a:rPr lang="en-US" b="1" err="1"/>
              <a:t>viel</a:t>
            </a:r>
            <a:r>
              <a:rPr lang="en-US" b="1"/>
              <a:t> de </a:t>
            </a:r>
            <a:r>
              <a:rPr lang="en-US" b="1" err="1"/>
              <a:t>opvolging</a:t>
            </a:r>
            <a:r>
              <a:rPr lang="en-US" b="1"/>
              <a:t> </a:t>
            </a:r>
            <a:r>
              <a:rPr lang="en-US" b="1" err="1"/>
              <a:t>en</a:t>
            </a:r>
            <a:r>
              <a:rPr lang="en-US" b="1"/>
              <a:t> marketing </a:t>
            </a:r>
            <a:r>
              <a:rPr lang="en-US" b="1" err="1"/>
              <a:t>stil</a:t>
            </a:r>
            <a:r>
              <a:rPr lang="en-US" b="1"/>
              <a:t>.</a:t>
            </a:r>
            <a:endParaRPr lang="en-US"/>
          </a:p>
          <a:p>
            <a:pPr>
              <a:buFont typeface="Arial"/>
              <a:buChar char="•"/>
            </a:pPr>
            <a:r>
              <a:rPr lang="en-US" b="1" err="1"/>
              <a:t>Beperkte</a:t>
            </a:r>
            <a:r>
              <a:rPr lang="en-US" b="1"/>
              <a:t> </a:t>
            </a:r>
            <a:r>
              <a:rPr lang="en-US" b="1" err="1"/>
              <a:t>commerciële</a:t>
            </a:r>
            <a:r>
              <a:rPr lang="en-US" b="1"/>
              <a:t> </a:t>
            </a:r>
            <a:r>
              <a:rPr lang="en-US" b="1" err="1"/>
              <a:t>slagkracht</a:t>
            </a:r>
            <a:r>
              <a:rPr lang="en-US" b="1"/>
              <a:t>:</a:t>
            </a:r>
            <a:br>
              <a:rPr lang="en-US" b="1">
                <a:cs typeface="+mn-lt"/>
              </a:rPr>
            </a:br>
            <a:r>
              <a:rPr lang="en-US" b="1"/>
              <a:t> Het Leger des Heils </a:t>
            </a:r>
            <a:r>
              <a:rPr lang="en-US" b="1" err="1"/>
              <a:t>heeft</a:t>
            </a:r>
            <a:r>
              <a:rPr lang="en-US" b="1"/>
              <a:t> </a:t>
            </a:r>
            <a:r>
              <a:rPr lang="en-US" b="1" err="1"/>
              <a:t>weinig</a:t>
            </a:r>
            <a:r>
              <a:rPr lang="en-US" b="1"/>
              <a:t> </a:t>
            </a:r>
            <a:r>
              <a:rPr lang="en-US" b="1" err="1"/>
              <a:t>ervaring</a:t>
            </a:r>
            <a:r>
              <a:rPr lang="en-US" b="1"/>
              <a:t> </a:t>
            </a:r>
            <a:r>
              <a:rPr lang="en-US" b="1" err="1"/>
              <a:t>en</a:t>
            </a:r>
            <a:r>
              <a:rPr lang="en-US" b="1"/>
              <a:t> </a:t>
            </a:r>
            <a:r>
              <a:rPr lang="en-US" b="1" err="1"/>
              <a:t>capaciteit</a:t>
            </a:r>
            <a:r>
              <a:rPr lang="en-US" b="1"/>
              <a:t> om </a:t>
            </a:r>
            <a:r>
              <a:rPr lang="en-US" b="1" err="1"/>
              <a:t>producten</a:t>
            </a:r>
            <a:r>
              <a:rPr lang="en-US" b="1"/>
              <a:t> </a:t>
            </a:r>
            <a:r>
              <a:rPr lang="en-US" b="1" err="1"/>
              <a:t>commercieel</a:t>
            </a:r>
            <a:r>
              <a:rPr lang="en-US" b="1"/>
              <a:t> in de </a:t>
            </a:r>
            <a:r>
              <a:rPr lang="en-US" b="1" err="1"/>
              <a:t>markt</a:t>
            </a:r>
            <a:r>
              <a:rPr lang="en-US" b="1"/>
              <a:t> </a:t>
            </a:r>
            <a:r>
              <a:rPr lang="en-US" b="1" err="1"/>
              <a:t>te</a:t>
            </a:r>
            <a:r>
              <a:rPr lang="en-US" b="1"/>
              <a:t> </a:t>
            </a:r>
            <a:r>
              <a:rPr lang="en-US" b="1" err="1"/>
              <a:t>zetten</a:t>
            </a:r>
            <a:r>
              <a:rPr lang="en-US" b="1"/>
              <a:t>. </a:t>
            </a:r>
            <a:r>
              <a:rPr lang="en-US" b="1" err="1"/>
              <a:t>Verkoop</a:t>
            </a:r>
            <a:r>
              <a:rPr lang="en-US" b="1"/>
              <a:t> </a:t>
            </a:r>
            <a:r>
              <a:rPr lang="en-US" b="1" err="1"/>
              <a:t>en</a:t>
            </a:r>
            <a:r>
              <a:rPr lang="en-US" b="1"/>
              <a:t> marketing </a:t>
            </a:r>
            <a:r>
              <a:rPr lang="en-US" b="1" err="1"/>
              <a:t>vereisen</a:t>
            </a:r>
            <a:r>
              <a:rPr lang="en-US" b="1"/>
              <a:t> </a:t>
            </a:r>
            <a:r>
              <a:rPr lang="en-US" b="1" err="1"/>
              <a:t>snelle</a:t>
            </a:r>
            <a:r>
              <a:rPr lang="en-US" b="1"/>
              <a:t>, </a:t>
            </a:r>
            <a:r>
              <a:rPr lang="en-US" b="1" err="1"/>
              <a:t>proactieve</a:t>
            </a:r>
            <a:r>
              <a:rPr lang="en-US" b="1"/>
              <a:t> </a:t>
            </a:r>
            <a:r>
              <a:rPr lang="en-US" b="1" err="1"/>
              <a:t>inzet</a:t>
            </a:r>
            <a:r>
              <a:rPr lang="en-US" b="1"/>
              <a:t>, </a:t>
            </a:r>
            <a:r>
              <a:rPr lang="en-US" b="1" err="1"/>
              <a:t>iets</a:t>
            </a:r>
            <a:r>
              <a:rPr lang="en-US" b="1"/>
              <a:t> wat in </a:t>
            </a:r>
            <a:r>
              <a:rPr lang="en-US" b="1" err="1"/>
              <a:t>hun</a:t>
            </a:r>
            <a:r>
              <a:rPr lang="en-US" b="1"/>
              <a:t> </a:t>
            </a:r>
            <a:r>
              <a:rPr lang="en-US" b="1" err="1"/>
              <a:t>structuur</a:t>
            </a:r>
            <a:r>
              <a:rPr lang="en-US" b="1"/>
              <a:t> </a:t>
            </a:r>
            <a:r>
              <a:rPr lang="en-US" b="1" err="1"/>
              <a:t>lastig</a:t>
            </a:r>
            <a:r>
              <a:rPr lang="en-US" b="1"/>
              <a:t> </a:t>
            </a:r>
            <a:r>
              <a:rPr lang="en-US" b="1" err="1"/>
              <a:t>bleek</a:t>
            </a:r>
            <a:r>
              <a:rPr lang="en-US" b="1"/>
              <a:t>.</a:t>
            </a:r>
            <a:endParaRPr lang="en-US"/>
          </a:p>
          <a:p>
            <a:pPr>
              <a:buFont typeface="Arial"/>
              <a:buChar char="•"/>
            </a:pPr>
            <a:r>
              <a:rPr lang="en-US" b="1"/>
              <a:t>Geen </a:t>
            </a:r>
            <a:r>
              <a:rPr lang="en-US" b="1" err="1"/>
              <a:t>structureel</a:t>
            </a:r>
            <a:r>
              <a:rPr lang="en-US" b="1"/>
              <a:t> marketing- </a:t>
            </a:r>
            <a:r>
              <a:rPr lang="en-US" b="1" err="1"/>
              <a:t>en</a:t>
            </a:r>
            <a:r>
              <a:rPr lang="en-US" b="1"/>
              <a:t> </a:t>
            </a:r>
            <a:r>
              <a:rPr lang="en-US" b="1" err="1"/>
              <a:t>communicatieplan</a:t>
            </a:r>
            <a:r>
              <a:rPr lang="en-US" b="1"/>
              <a:t>:</a:t>
            </a:r>
            <a:br>
              <a:rPr lang="en-US" b="1">
                <a:cs typeface="+mn-lt"/>
              </a:rPr>
            </a:br>
            <a:r>
              <a:rPr lang="en-US" b="1"/>
              <a:t> Na de </a:t>
            </a:r>
            <a:r>
              <a:rPr lang="en-US" b="1" err="1"/>
              <a:t>initiële</a:t>
            </a:r>
            <a:r>
              <a:rPr lang="en-US" b="1"/>
              <a:t> </a:t>
            </a:r>
            <a:r>
              <a:rPr lang="en-US" b="1" err="1"/>
              <a:t>lancering</a:t>
            </a:r>
            <a:r>
              <a:rPr lang="en-US" b="1"/>
              <a:t> (met </a:t>
            </a:r>
            <a:r>
              <a:rPr lang="en-US" b="1" err="1"/>
              <a:t>veel</a:t>
            </a:r>
            <a:r>
              <a:rPr lang="en-US" b="1"/>
              <a:t> media-</a:t>
            </a:r>
            <a:r>
              <a:rPr lang="en-US" b="1" err="1"/>
              <a:t>aandacht</a:t>
            </a:r>
            <a:r>
              <a:rPr lang="en-US" b="1"/>
              <a:t>) </a:t>
            </a:r>
            <a:r>
              <a:rPr lang="en-US" b="1" err="1"/>
              <a:t>ontbrak</a:t>
            </a:r>
            <a:r>
              <a:rPr lang="en-US" b="1"/>
              <a:t> </a:t>
            </a:r>
            <a:r>
              <a:rPr lang="en-US" b="1" err="1"/>
              <a:t>structurele</a:t>
            </a:r>
            <a:r>
              <a:rPr lang="en-US" b="1"/>
              <a:t> </a:t>
            </a:r>
            <a:r>
              <a:rPr lang="en-US" b="1" err="1"/>
              <a:t>communicatie</a:t>
            </a:r>
            <a:r>
              <a:rPr lang="en-US" b="1"/>
              <a:t> om </a:t>
            </a:r>
            <a:r>
              <a:rPr lang="en-US" b="1" err="1"/>
              <a:t>vraag</a:t>
            </a:r>
            <a:r>
              <a:rPr lang="en-US" b="1"/>
              <a:t> </a:t>
            </a:r>
            <a:r>
              <a:rPr lang="en-US" b="1" err="1"/>
              <a:t>en</a:t>
            </a:r>
            <a:r>
              <a:rPr lang="en-US" b="1"/>
              <a:t> </a:t>
            </a:r>
            <a:r>
              <a:rPr lang="en-US" b="1" err="1"/>
              <a:t>zichtbaarheid</a:t>
            </a:r>
            <a:r>
              <a:rPr lang="en-US" b="1"/>
              <a:t> op </a:t>
            </a:r>
            <a:r>
              <a:rPr lang="en-US" b="1" err="1"/>
              <a:t>peil</a:t>
            </a:r>
            <a:r>
              <a:rPr lang="en-US" b="1"/>
              <a:t> </a:t>
            </a:r>
            <a:r>
              <a:rPr lang="en-US" b="1" err="1"/>
              <a:t>te</a:t>
            </a:r>
            <a:r>
              <a:rPr lang="en-US" b="1"/>
              <a:t> </a:t>
            </a:r>
            <a:r>
              <a:rPr lang="en-US" b="1" err="1"/>
              <a:t>houden</a:t>
            </a:r>
            <a:r>
              <a:rPr lang="en-US" b="1"/>
              <a:t>.</a:t>
            </a:r>
            <a:endParaRPr lang="en-US"/>
          </a:p>
          <a:p>
            <a:pPr>
              <a:buFont typeface="Arial"/>
              <a:buChar char="•"/>
            </a:pPr>
            <a:r>
              <a:rPr lang="en-US" b="1"/>
              <a:t>Andere </a:t>
            </a:r>
            <a:r>
              <a:rPr lang="en-US" b="1" err="1"/>
              <a:t>prioriteiten</a:t>
            </a:r>
            <a:r>
              <a:rPr lang="en-US" b="1"/>
              <a:t> </a:t>
            </a:r>
            <a:r>
              <a:rPr lang="en-US" b="1" err="1"/>
              <a:t>en</a:t>
            </a:r>
            <a:r>
              <a:rPr lang="en-US" b="1"/>
              <a:t> </a:t>
            </a:r>
            <a:r>
              <a:rPr lang="en-US" b="1" err="1"/>
              <a:t>risicoperceptie</a:t>
            </a:r>
            <a:r>
              <a:rPr lang="en-US" b="1"/>
              <a:t>:</a:t>
            </a:r>
            <a:br>
              <a:rPr lang="en-US" b="1">
                <a:cs typeface="+mn-lt"/>
              </a:rPr>
            </a:br>
            <a:r>
              <a:rPr lang="en-US" b="1"/>
              <a:t> </a:t>
            </a:r>
            <a:r>
              <a:rPr lang="en-US" b="1" err="1"/>
              <a:t>Stichting</a:t>
            </a:r>
            <a:r>
              <a:rPr lang="en-US" b="1"/>
              <a:t> </a:t>
            </a:r>
            <a:r>
              <a:rPr lang="en-US" b="1" err="1"/>
              <a:t>Eberhardjes</a:t>
            </a:r>
            <a:r>
              <a:rPr lang="en-US" b="1"/>
              <a:t> </a:t>
            </a:r>
            <a:r>
              <a:rPr lang="en-US" b="1" err="1"/>
              <a:t>nam</a:t>
            </a:r>
            <a:r>
              <a:rPr lang="en-US" b="1"/>
              <a:t> alle </a:t>
            </a:r>
            <a:r>
              <a:rPr lang="en-US" b="1" err="1"/>
              <a:t>risico’s</a:t>
            </a:r>
            <a:r>
              <a:rPr lang="en-US" b="1"/>
              <a:t> (</a:t>
            </a:r>
            <a:r>
              <a:rPr lang="en-US" b="1" err="1"/>
              <a:t>voorraad</a:t>
            </a:r>
            <a:r>
              <a:rPr lang="en-US" b="1"/>
              <a:t>, </a:t>
            </a:r>
            <a:r>
              <a:rPr lang="en-US" b="1" err="1"/>
              <a:t>kosten</a:t>
            </a:r>
            <a:r>
              <a:rPr lang="en-US" b="1"/>
              <a:t>). Het Leger des Heils had </a:t>
            </a:r>
            <a:r>
              <a:rPr lang="en-US" b="1" err="1"/>
              <a:t>geen</a:t>
            </a:r>
            <a:r>
              <a:rPr lang="en-US" b="1"/>
              <a:t> </a:t>
            </a:r>
            <a:r>
              <a:rPr lang="en-US" b="1" err="1"/>
              <a:t>urgentie</a:t>
            </a:r>
            <a:r>
              <a:rPr lang="en-US" b="1"/>
              <a:t> om in </a:t>
            </a:r>
            <a:r>
              <a:rPr lang="en-US" b="1" err="1"/>
              <a:t>te</a:t>
            </a:r>
            <a:r>
              <a:rPr lang="en-US" b="1"/>
              <a:t> </a:t>
            </a:r>
            <a:r>
              <a:rPr lang="en-US" b="1" err="1"/>
              <a:t>zetten</a:t>
            </a:r>
            <a:r>
              <a:rPr lang="en-US" b="1"/>
              <a:t> op </a:t>
            </a:r>
            <a:r>
              <a:rPr lang="en-US" b="1" err="1"/>
              <a:t>groei</a:t>
            </a:r>
            <a:r>
              <a:rPr lang="en-US" b="1"/>
              <a:t> of </a:t>
            </a:r>
            <a:r>
              <a:rPr lang="en-US" b="1" err="1"/>
              <a:t>investering</a:t>
            </a:r>
            <a:r>
              <a:rPr lang="en-US" b="1"/>
              <a:t> in het product.</a:t>
            </a:r>
            <a:endParaRPr lang="en-US"/>
          </a:p>
          <a:p>
            <a:pPr marL="285750" indent="-285750">
              <a:buFont typeface="Arial"/>
              <a:buChar char="•"/>
            </a:pPr>
            <a:endParaRPr lang="en-US" b="1">
              <a:latin typeface="Aptos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37698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1E033-6C8B-5475-61DC-0F959B362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59F01C1-CFEF-4E40-D5FB-02D59DD5D4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097BBAF-0E66-6F27-A3B0-C00723B2E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,Sans-Serif"/>
              <a:buChar char="•"/>
            </a:pPr>
            <a:r>
              <a:rPr lang="nl-NL" err="1"/>
              <a:t>Entrepreneurial</a:t>
            </a:r>
            <a:r>
              <a:rPr lang="nl-NL"/>
              <a:t> &amp; </a:t>
            </a:r>
            <a:r>
              <a:rPr lang="nl-NL" err="1"/>
              <a:t>creative</a:t>
            </a:r>
            <a:r>
              <a:rPr lang="nl-NL"/>
              <a:t> </a:t>
            </a:r>
            <a:r>
              <a:rPr lang="nl-NL" err="1"/>
              <a:t>vs</a:t>
            </a:r>
            <a:r>
              <a:rPr lang="nl-NL"/>
              <a:t> </a:t>
            </a:r>
            <a:r>
              <a:rPr lang="nl-NL" err="1"/>
              <a:t>Bureaucratic</a:t>
            </a:r>
            <a:r>
              <a:rPr lang="nl-NL"/>
              <a:t> &amp; mission-</a:t>
            </a:r>
            <a:r>
              <a:rPr lang="nl-NL" err="1"/>
              <a:t>driven</a:t>
            </a:r>
            <a:endParaRPr lang="en-US" err="1"/>
          </a:p>
          <a:p>
            <a:pPr marL="285750" indent="-285750">
              <a:buFont typeface="Arial,Sans-Serif"/>
              <a:buChar char="•"/>
            </a:pPr>
            <a:r>
              <a:rPr lang="nl-NL" err="1"/>
              <a:t>Fast</a:t>
            </a:r>
            <a:r>
              <a:rPr lang="nl-NL"/>
              <a:t>, </a:t>
            </a:r>
            <a:r>
              <a:rPr lang="nl-NL" err="1"/>
              <a:t>pragmatic</a:t>
            </a:r>
            <a:r>
              <a:rPr lang="nl-NL"/>
              <a:t> actions </a:t>
            </a:r>
            <a:r>
              <a:rPr lang="nl-NL" err="1"/>
              <a:t>vs</a:t>
            </a:r>
            <a:r>
              <a:rPr lang="nl-NL"/>
              <a:t> Slow </a:t>
            </a:r>
            <a:r>
              <a:rPr lang="nl-NL" err="1"/>
              <a:t>decision</a:t>
            </a:r>
            <a:r>
              <a:rPr lang="nl-NL"/>
              <a:t>-making </a:t>
            </a:r>
            <a:r>
              <a:rPr lang="nl-NL" err="1"/>
              <a:t>processes</a:t>
            </a:r>
            <a:endParaRPr lang="en-US" err="1"/>
          </a:p>
          <a:p>
            <a:pPr marL="285750" indent="-285750">
              <a:buFont typeface="Arial,Sans-Serif"/>
              <a:buChar char="•"/>
            </a:pPr>
            <a:r>
              <a:rPr lang="nl-NL"/>
              <a:t>Commercial </a:t>
            </a:r>
            <a:r>
              <a:rPr lang="nl-NL" err="1"/>
              <a:t>growth</a:t>
            </a:r>
            <a:r>
              <a:rPr lang="nl-NL"/>
              <a:t> </a:t>
            </a:r>
            <a:r>
              <a:rPr lang="nl-NL" err="1"/>
              <a:t>mindset</a:t>
            </a:r>
            <a:r>
              <a:rPr lang="nl-NL"/>
              <a:t> </a:t>
            </a:r>
            <a:r>
              <a:rPr lang="nl-NL" err="1"/>
              <a:t>vs</a:t>
            </a:r>
            <a:r>
              <a:rPr lang="nl-NL"/>
              <a:t> Focus on </a:t>
            </a:r>
            <a:r>
              <a:rPr lang="nl-NL" err="1"/>
              <a:t>social</a:t>
            </a:r>
            <a:r>
              <a:rPr lang="nl-NL"/>
              <a:t> programs</a:t>
            </a:r>
            <a:endParaRPr lang="en-US"/>
          </a:p>
          <a:p>
            <a:pPr marL="285750" indent="-285750">
              <a:buFont typeface="Arial,Sans-Serif"/>
              <a:buChar char="•"/>
            </a:pPr>
            <a:r>
              <a:rPr lang="nl-NL"/>
              <a:t>Small, </a:t>
            </a:r>
            <a:r>
              <a:rPr lang="nl-NL" err="1"/>
              <a:t>flexible</a:t>
            </a:r>
            <a:r>
              <a:rPr lang="nl-NL"/>
              <a:t> team </a:t>
            </a:r>
            <a:r>
              <a:rPr lang="nl-NL" err="1"/>
              <a:t>vs</a:t>
            </a:r>
            <a:r>
              <a:rPr lang="nl-NL"/>
              <a:t> Large, </a:t>
            </a:r>
            <a:r>
              <a:rPr lang="nl-NL" err="1"/>
              <a:t>hierarchical</a:t>
            </a:r>
            <a:r>
              <a:rPr lang="nl-NL"/>
              <a:t> </a:t>
            </a:r>
            <a:r>
              <a:rPr lang="nl-NL" err="1"/>
              <a:t>organization</a:t>
            </a:r>
            <a:endParaRPr lang="en-US" err="1"/>
          </a:p>
          <a:p>
            <a:pPr marL="285750" indent="-285750">
              <a:buFont typeface="Arial,Sans-Serif"/>
              <a:buChar char="•"/>
            </a:pPr>
            <a:endParaRPr lang="nl-NL"/>
          </a:p>
          <a:p>
            <a:endParaRPr lang="en-US"/>
          </a:p>
          <a:p>
            <a:r>
              <a:rPr lang="en-US"/>
              <a:t>==</a:t>
            </a:r>
            <a:endParaRPr lang="en-US" err="1"/>
          </a:p>
          <a:p>
            <a:r>
              <a:rPr lang="en-US" err="1"/>
              <a:t>Fundamentele</a:t>
            </a:r>
            <a:r>
              <a:rPr lang="en-US"/>
              <a:t> </a:t>
            </a:r>
            <a:r>
              <a:rPr lang="en-US" err="1"/>
              <a:t>verschillen</a:t>
            </a:r>
            <a:r>
              <a:rPr lang="en-US"/>
              <a:t> </a:t>
            </a:r>
            <a:r>
              <a:rPr lang="en-US" err="1"/>
              <a:t>tussen</a:t>
            </a:r>
            <a:r>
              <a:rPr lang="en-US"/>
              <a:t> </a:t>
            </a:r>
            <a:r>
              <a:rPr lang="en-US" err="1"/>
              <a:t>Stichting</a:t>
            </a:r>
            <a:r>
              <a:rPr lang="en-US"/>
              <a:t> </a:t>
            </a:r>
            <a:r>
              <a:rPr lang="en-US" err="1"/>
              <a:t>Eberhardjes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Leger des Heils</a:t>
            </a:r>
          </a:p>
          <a:p>
            <a:endParaRPr lang="en-US"/>
          </a:p>
          <a:p>
            <a:r>
              <a:rPr lang="en-US" b="1" err="1"/>
              <a:t>Stichting</a:t>
            </a:r>
            <a:r>
              <a:rPr lang="en-US" b="1"/>
              <a:t> </a:t>
            </a:r>
            <a:r>
              <a:rPr lang="en-US" b="1" err="1"/>
              <a:t>Eberhardjes</a:t>
            </a:r>
            <a:r>
              <a:rPr lang="en-US" b="1"/>
              <a:t> vs Leger des Heils</a:t>
            </a:r>
            <a:endParaRPr lang="en-US"/>
          </a:p>
          <a:p>
            <a:r>
              <a:rPr lang="en-US" err="1"/>
              <a:t>Ondernemend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flexibel</a:t>
            </a:r>
            <a:r>
              <a:rPr lang="en-US"/>
              <a:t> vs </a:t>
            </a:r>
            <a:r>
              <a:rPr lang="en-US" err="1"/>
              <a:t>Bureaucratisch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hiërarchisch</a:t>
            </a:r>
            <a:endParaRPr lang="en-US"/>
          </a:p>
          <a:p>
            <a:r>
              <a:rPr lang="en-US"/>
              <a:t>Snel </a:t>
            </a:r>
            <a:r>
              <a:rPr lang="en-US" err="1"/>
              <a:t>schakelen</a:t>
            </a:r>
            <a:r>
              <a:rPr lang="en-US"/>
              <a:t>, </a:t>
            </a:r>
            <a:r>
              <a:rPr lang="en-US" err="1"/>
              <a:t>pragmatisch</a:t>
            </a:r>
            <a:r>
              <a:rPr lang="en-US"/>
              <a:t> vs Trage </a:t>
            </a:r>
            <a:r>
              <a:rPr lang="en-US" err="1"/>
              <a:t>besluitvorming</a:t>
            </a:r>
            <a:r>
              <a:rPr lang="en-US"/>
              <a:t>, interne </a:t>
            </a:r>
            <a:r>
              <a:rPr lang="en-US" err="1"/>
              <a:t>afstemming</a:t>
            </a:r>
            <a:r>
              <a:rPr lang="en-US"/>
              <a:t> </a:t>
            </a:r>
            <a:r>
              <a:rPr lang="en-US" err="1"/>
              <a:t>vereist</a:t>
            </a:r>
            <a:endParaRPr lang="en-US"/>
          </a:p>
          <a:p>
            <a:r>
              <a:rPr lang="en-US" err="1"/>
              <a:t>Commercieel</a:t>
            </a:r>
            <a:r>
              <a:rPr lang="en-US"/>
              <a:t> </a:t>
            </a:r>
            <a:r>
              <a:rPr lang="en-US" err="1"/>
              <a:t>ingesteld</a:t>
            </a:r>
            <a:r>
              <a:rPr lang="en-US"/>
              <a:t> vs </a:t>
            </a:r>
            <a:r>
              <a:rPr lang="en-US" err="1"/>
              <a:t>Niet-commercieel</a:t>
            </a:r>
            <a:r>
              <a:rPr lang="en-US"/>
              <a:t>, </a:t>
            </a:r>
            <a:r>
              <a:rPr lang="en-US" err="1"/>
              <a:t>missiegedreven</a:t>
            </a:r>
            <a:endParaRPr lang="en-US"/>
          </a:p>
          <a:p>
            <a:r>
              <a:rPr lang="en-US"/>
              <a:t>Focus </a:t>
            </a:r>
            <a:r>
              <a:rPr lang="en-US" err="1"/>
              <a:t>op</a:t>
            </a:r>
            <a:r>
              <a:rPr lang="en-US"/>
              <a:t> </a:t>
            </a:r>
            <a:r>
              <a:rPr lang="en-US" err="1"/>
              <a:t>creatieve</a:t>
            </a:r>
            <a:r>
              <a:rPr lang="en-US"/>
              <a:t> </a:t>
            </a:r>
            <a:r>
              <a:rPr lang="en-US" err="1"/>
              <a:t>groei</a:t>
            </a:r>
            <a:r>
              <a:rPr lang="en-US"/>
              <a:t> vs Focus </a:t>
            </a:r>
            <a:r>
              <a:rPr lang="en-US" err="1"/>
              <a:t>op</a:t>
            </a:r>
            <a:r>
              <a:rPr lang="en-US"/>
              <a:t> </a:t>
            </a:r>
            <a:r>
              <a:rPr lang="en-US" err="1"/>
              <a:t>stabiliteit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bestaande</a:t>
            </a:r>
            <a:r>
              <a:rPr lang="en-US"/>
              <a:t> </a:t>
            </a:r>
            <a:r>
              <a:rPr lang="en-US" err="1"/>
              <a:t>structuren</a:t>
            </a:r>
            <a:endParaRPr lang="en-US"/>
          </a:p>
          <a:p>
            <a:r>
              <a:rPr lang="en-US"/>
              <a:t>Kleine, </a:t>
            </a:r>
            <a:r>
              <a:rPr lang="en-US" err="1"/>
              <a:t>wendbare</a:t>
            </a:r>
            <a:r>
              <a:rPr lang="en-US"/>
              <a:t> </a:t>
            </a:r>
            <a:r>
              <a:rPr lang="en-US" err="1"/>
              <a:t>organisatie</a:t>
            </a:r>
            <a:r>
              <a:rPr lang="en-US"/>
              <a:t> vs Grote, </a:t>
            </a:r>
            <a:r>
              <a:rPr lang="en-US" err="1"/>
              <a:t>logge</a:t>
            </a:r>
            <a:r>
              <a:rPr lang="en-US"/>
              <a:t> </a:t>
            </a:r>
            <a:r>
              <a:rPr lang="en-US" err="1"/>
              <a:t>organisatie</a:t>
            </a:r>
            <a:endParaRPr lang="en-US"/>
          </a:p>
          <a:p>
            <a:endParaRPr lang="en-US" b="1">
              <a:latin typeface="Aptos"/>
              <a:ea typeface="Calibri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8912881-EA3F-B9BA-8A9A-201DB1A3CF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8713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08FC6-3777-5302-5802-C2955C835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758B837-36CD-938E-6302-BE9CF1C133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7A8388C-7171-0C80-77C8-73112C0F38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l-NL" b="1" err="1"/>
              <a:t>Why</a:t>
            </a:r>
            <a:r>
              <a:rPr lang="nl-NL" b="1"/>
              <a:t> we chose </a:t>
            </a:r>
            <a:r>
              <a:rPr lang="nl-NL" b="1" err="1"/>
              <a:t>to</a:t>
            </a:r>
            <a:r>
              <a:rPr lang="nl-NL" b="1"/>
              <a:t> </a:t>
            </a:r>
            <a:r>
              <a:rPr lang="nl-NL" b="1" err="1"/>
              <a:t>collaborate</a:t>
            </a:r>
            <a:r>
              <a:rPr lang="nl-NL" b="1"/>
              <a:t> </a:t>
            </a:r>
            <a:r>
              <a:rPr lang="nl-NL" b="1" err="1"/>
              <a:t>with</a:t>
            </a:r>
            <a:r>
              <a:rPr lang="nl-NL" b="1"/>
              <a:t> </a:t>
            </a:r>
            <a:r>
              <a:rPr lang="nl-NL" b="1" err="1"/>
              <a:t>the</a:t>
            </a:r>
            <a:r>
              <a:rPr lang="nl-NL" b="1"/>
              <a:t> </a:t>
            </a:r>
            <a:r>
              <a:rPr lang="nl-NL" b="1" err="1"/>
              <a:t>Salvation</a:t>
            </a:r>
            <a:r>
              <a:rPr lang="nl-NL" b="1"/>
              <a:t> </a:t>
            </a:r>
            <a:r>
              <a:rPr lang="nl-NL" b="1" err="1"/>
              <a:t>Army</a:t>
            </a:r>
            <a:endParaRPr lang="nl-NL" err="1"/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We </a:t>
            </a:r>
            <a:r>
              <a:rPr lang="nl-NL" err="1"/>
              <a:t>believed</a:t>
            </a:r>
            <a:r>
              <a:rPr lang="nl-NL"/>
              <a:t> in </a:t>
            </a:r>
            <a:r>
              <a:rPr lang="nl-NL" b="1"/>
              <a:t>shared </a:t>
            </a:r>
            <a:r>
              <a:rPr lang="nl-NL" b="1" err="1"/>
              <a:t>values</a:t>
            </a:r>
            <a:r>
              <a:rPr lang="nl-NL"/>
              <a:t>: </a:t>
            </a:r>
            <a:r>
              <a:rPr lang="nl-NL" err="1"/>
              <a:t>connection</a:t>
            </a:r>
            <a:r>
              <a:rPr lang="nl-NL"/>
              <a:t>, </a:t>
            </a:r>
            <a:r>
              <a:rPr lang="nl-NL" err="1"/>
              <a:t>compassion</a:t>
            </a:r>
            <a:r>
              <a:rPr lang="nl-NL"/>
              <a:t>, </a:t>
            </a:r>
            <a:r>
              <a:rPr lang="nl-NL" err="1"/>
              <a:t>and</a:t>
            </a:r>
            <a:r>
              <a:rPr lang="nl-NL"/>
              <a:t> </a:t>
            </a:r>
            <a:r>
              <a:rPr lang="nl-NL" err="1"/>
              <a:t>social</a:t>
            </a:r>
            <a:r>
              <a:rPr lang="nl-NL"/>
              <a:t> </a:t>
            </a:r>
            <a:r>
              <a:rPr lang="nl-NL" err="1"/>
              <a:t>responsibility</a:t>
            </a:r>
            <a:endParaRPr lang="nl-NL"/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The </a:t>
            </a:r>
            <a:r>
              <a:rPr lang="nl-NL" err="1"/>
              <a:t>Salvation</a:t>
            </a:r>
            <a:r>
              <a:rPr lang="nl-NL"/>
              <a:t> </a:t>
            </a:r>
            <a:r>
              <a:rPr lang="nl-NL" err="1"/>
              <a:t>Army</a:t>
            </a:r>
            <a:r>
              <a:rPr lang="nl-NL"/>
              <a:t> is a </a:t>
            </a:r>
            <a:r>
              <a:rPr lang="nl-NL" b="1" err="1"/>
              <a:t>respected</a:t>
            </a:r>
            <a:r>
              <a:rPr lang="nl-NL" b="1"/>
              <a:t> name</a:t>
            </a:r>
            <a:r>
              <a:rPr lang="nl-NL"/>
              <a:t> — </a:t>
            </a:r>
            <a:r>
              <a:rPr lang="nl-NL" err="1"/>
              <a:t>powerful</a:t>
            </a:r>
            <a:r>
              <a:rPr lang="nl-NL"/>
              <a:t> </a:t>
            </a:r>
            <a:r>
              <a:rPr lang="nl-NL" err="1"/>
              <a:t>both</a:t>
            </a:r>
            <a:r>
              <a:rPr lang="nl-NL"/>
              <a:t> </a:t>
            </a:r>
            <a:r>
              <a:rPr lang="nl-NL" err="1"/>
              <a:t>symbolically</a:t>
            </a:r>
            <a:r>
              <a:rPr lang="nl-NL"/>
              <a:t> </a:t>
            </a:r>
            <a:r>
              <a:rPr lang="nl-NL" err="1"/>
              <a:t>and</a:t>
            </a:r>
            <a:r>
              <a:rPr lang="nl-NL"/>
              <a:t> </a:t>
            </a:r>
            <a:r>
              <a:rPr lang="nl-NL" err="1"/>
              <a:t>practically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We </a:t>
            </a:r>
            <a:r>
              <a:rPr lang="nl-NL" err="1"/>
              <a:t>saw</a:t>
            </a:r>
            <a:r>
              <a:rPr lang="nl-NL"/>
              <a:t> a chance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b="1" err="1"/>
              <a:t>create</a:t>
            </a:r>
            <a:r>
              <a:rPr lang="nl-NL" b="1"/>
              <a:t> </a:t>
            </a:r>
            <a:r>
              <a:rPr lang="nl-NL" b="1" err="1"/>
              <a:t>something</a:t>
            </a:r>
            <a:r>
              <a:rPr lang="nl-NL" b="1"/>
              <a:t> </a:t>
            </a:r>
            <a:r>
              <a:rPr lang="nl-NL" b="1" err="1"/>
              <a:t>meaningful</a:t>
            </a:r>
            <a:r>
              <a:rPr lang="nl-NL" b="1"/>
              <a:t> </a:t>
            </a:r>
            <a:r>
              <a:rPr lang="nl-NL" b="1" err="1"/>
              <a:t>together</a:t>
            </a:r>
            <a:r>
              <a:rPr lang="nl-NL"/>
              <a:t>, </a:t>
            </a:r>
            <a:r>
              <a:rPr lang="nl-NL" err="1"/>
              <a:t>not</a:t>
            </a:r>
            <a:r>
              <a:rPr lang="nl-NL"/>
              <a:t> </a:t>
            </a:r>
            <a:r>
              <a:rPr lang="nl-NL" err="1"/>
              <a:t>just</a:t>
            </a:r>
            <a:r>
              <a:rPr lang="nl-NL"/>
              <a:t> a product</a:t>
            </a:r>
            <a:endParaRPr lang="en-US"/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b="1"/>
              <a:t>Connection</a:t>
            </a:r>
            <a:r>
              <a:rPr lang="nl-NL"/>
              <a:t> </a:t>
            </a:r>
            <a:r>
              <a:rPr lang="nl-NL" err="1"/>
              <a:t>with</a:t>
            </a:r>
            <a:r>
              <a:rPr lang="nl-NL"/>
              <a:t> </a:t>
            </a:r>
            <a:r>
              <a:rPr lang="nl-NL" err="1"/>
              <a:t>our</a:t>
            </a:r>
            <a:r>
              <a:rPr lang="nl-NL"/>
              <a:t> teammembers </a:t>
            </a:r>
            <a:r>
              <a:rPr lang="nl-NL" err="1"/>
              <a:t>from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start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err="1"/>
              <a:t>Some</a:t>
            </a:r>
            <a:r>
              <a:rPr lang="nl-NL"/>
              <a:t> </a:t>
            </a:r>
            <a:r>
              <a:rPr lang="nl-NL" err="1"/>
              <a:t>individuals</a:t>
            </a:r>
            <a:r>
              <a:rPr lang="nl-NL"/>
              <a:t> </a:t>
            </a:r>
            <a:r>
              <a:rPr lang="nl-NL" err="1"/>
              <a:t>within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organization</a:t>
            </a:r>
            <a:r>
              <a:rPr lang="nl-NL"/>
              <a:t> </a:t>
            </a:r>
            <a:r>
              <a:rPr lang="nl-NL" err="1"/>
              <a:t>were</a:t>
            </a:r>
            <a:r>
              <a:rPr lang="nl-NL"/>
              <a:t> </a:t>
            </a:r>
            <a:r>
              <a:rPr lang="nl-NL" b="1" err="1"/>
              <a:t>true</a:t>
            </a:r>
            <a:r>
              <a:rPr lang="nl-NL" b="1"/>
              <a:t> </a:t>
            </a:r>
            <a:r>
              <a:rPr lang="nl-NL" b="1" err="1"/>
              <a:t>believers</a:t>
            </a:r>
            <a:r>
              <a:rPr lang="nl-NL"/>
              <a:t> </a:t>
            </a:r>
            <a:r>
              <a:rPr lang="nl-NL" err="1"/>
              <a:t>from</a:t>
            </a:r>
            <a:r>
              <a:rPr lang="nl-NL"/>
              <a:t> </a:t>
            </a:r>
            <a:r>
              <a:rPr lang="nl-NL" err="1"/>
              <a:t>day</a:t>
            </a:r>
            <a:r>
              <a:rPr lang="nl-NL"/>
              <a:t> </a:t>
            </a:r>
            <a:r>
              <a:rPr lang="nl-NL" err="1"/>
              <a:t>one</a:t>
            </a:r>
            <a:r>
              <a:rPr lang="nl-NL"/>
              <a:t> — </a:t>
            </a:r>
            <a:r>
              <a:rPr lang="nl-NL" err="1"/>
              <a:t>and</a:t>
            </a:r>
            <a:r>
              <a:rPr lang="nl-NL"/>
              <a:t> </a:t>
            </a:r>
            <a:r>
              <a:rPr lang="nl-NL" err="1"/>
              <a:t>still</a:t>
            </a:r>
            <a:r>
              <a:rPr lang="nl-NL"/>
              <a:t> are</a:t>
            </a:r>
          </a:p>
          <a:p>
            <a:endParaRPr lang="nl-NL" i="1"/>
          </a:p>
          <a:p>
            <a:endParaRPr lang="nl-NL" i="1"/>
          </a:p>
          <a:p>
            <a:r>
              <a:rPr lang="nl-NL" i="1"/>
              <a:t>Waarom</a:t>
            </a:r>
            <a:r>
              <a:rPr lang="en-US" i="1"/>
              <a:t> we de </a:t>
            </a:r>
            <a:r>
              <a:rPr lang="en-US" i="1" err="1"/>
              <a:t>samenwerking</a:t>
            </a:r>
            <a:r>
              <a:rPr lang="en-US" i="1"/>
              <a:t> met het Leger des Heils </a:t>
            </a:r>
            <a:r>
              <a:rPr lang="en-US" i="1" err="1"/>
              <a:t>zijn</a:t>
            </a:r>
            <a:r>
              <a:rPr lang="en-US" i="1"/>
              <a:t> </a:t>
            </a:r>
            <a:r>
              <a:rPr lang="en-US" i="1" err="1"/>
              <a:t>aangegaan</a:t>
            </a:r>
            <a:endParaRPr lang="nl-NL"/>
          </a:p>
          <a:p>
            <a:pPr marL="171450" indent="-171450">
              <a:buFont typeface="Arial"/>
              <a:buChar char="•"/>
            </a:pPr>
            <a:r>
              <a:rPr lang="nl-NL"/>
              <a:t>We geloofden in gedeelde waarden: </a:t>
            </a:r>
            <a:r>
              <a:rPr lang="nl-NL" b="1"/>
              <a:t>verbinding, compassie en maatschappelijke impact</a:t>
            </a:r>
            <a:endParaRPr lang="en-US"/>
          </a:p>
          <a:p>
            <a:pPr marL="171450" indent="-171450">
              <a:buFont typeface="Arial"/>
              <a:buChar char="•"/>
            </a:pPr>
            <a:r>
              <a:rPr lang="nl-NL"/>
              <a:t>Het Leger des Heils is een </a:t>
            </a:r>
            <a:r>
              <a:rPr lang="nl-NL" b="1"/>
              <a:t>naam met gewicht</a:t>
            </a:r>
            <a:r>
              <a:rPr lang="nl-NL"/>
              <a:t> – krachtig qua uitstraling én bereik</a:t>
            </a:r>
            <a:endParaRPr lang="en-US"/>
          </a:p>
          <a:p>
            <a:pPr marL="171450" indent="-171450">
              <a:buFont typeface="Arial"/>
              <a:buChar char="•"/>
            </a:pPr>
            <a:r>
              <a:rPr lang="nl-NL"/>
              <a:t>We zagen een kans om </a:t>
            </a:r>
            <a:r>
              <a:rPr lang="nl-NL" b="1"/>
              <a:t>samen iets betekenisvols te maken</a:t>
            </a:r>
            <a:r>
              <a:rPr lang="nl-NL"/>
              <a:t>, méér dan alleen een koekje</a:t>
            </a:r>
            <a:endParaRPr lang="en-US"/>
          </a:p>
          <a:p>
            <a:pPr marL="171450" indent="-171450">
              <a:buFont typeface="Arial"/>
              <a:buChar char="•"/>
            </a:pPr>
            <a:r>
              <a:rPr lang="nl-NL"/>
              <a:t>Binnen de organisatie zijn mensen die </a:t>
            </a:r>
            <a:r>
              <a:rPr lang="nl-NL" b="1"/>
              <a:t>vanaf het begin mee hebben gedacht</a:t>
            </a:r>
            <a:r>
              <a:rPr lang="nl-NL"/>
              <a:t> – en dat nog steeds doen</a:t>
            </a:r>
            <a:endParaRPr lang="en-US"/>
          </a:p>
          <a:p>
            <a:pPr marL="171450" indent="-171450">
              <a:buFont typeface="Arial"/>
              <a:buChar char="•"/>
            </a:pPr>
            <a:r>
              <a:rPr lang="nl-NL"/>
              <a:t>Ondanks alle uitdagingen </a:t>
            </a:r>
            <a:r>
              <a:rPr lang="nl-NL" b="1"/>
              <a:t>staat er nu iets</a:t>
            </a:r>
            <a:r>
              <a:rPr lang="nl-NL"/>
              <a:t> – dat was anders niet gelukt</a:t>
            </a:r>
            <a:endParaRPr lang="en-US"/>
          </a:p>
          <a:p>
            <a:pPr marL="171450" indent="-171450">
              <a:buFont typeface="Arial"/>
              <a:buChar char="•"/>
            </a:pPr>
            <a:r>
              <a:rPr lang="nl-NL"/>
              <a:t>De </a:t>
            </a:r>
            <a:r>
              <a:rPr lang="nl-NL" err="1"/>
              <a:t>Bosshardtjes</a:t>
            </a:r>
            <a:r>
              <a:rPr lang="nl-NL"/>
              <a:t> zijn een </a:t>
            </a:r>
            <a:r>
              <a:rPr lang="nl-NL" b="1"/>
              <a:t>voorbeeldproject</a:t>
            </a:r>
            <a:r>
              <a:rPr lang="nl-NL"/>
              <a:t>, en kunnen de drempel verlagen voor toekomstige samenwerkingen</a:t>
            </a:r>
            <a:endParaRPr lang="en-US"/>
          </a:p>
          <a:p>
            <a:pPr marL="171450" indent="-171450">
              <a:buFont typeface="Arial"/>
              <a:buChar char="•"/>
            </a:pPr>
            <a:r>
              <a:rPr lang="nl-NL"/>
              <a:t>We leerden: </a:t>
            </a:r>
            <a:r>
              <a:rPr lang="nl-NL" b="1"/>
              <a:t>bij een grote organisatie moet je niet wachten tot alles geregeld is, maar beginnen</a:t>
            </a:r>
            <a:endParaRPr lang="en-US"/>
          </a:p>
          <a:p>
            <a:pPr marL="171450" indent="-171450">
              <a:buFont typeface="Arial"/>
              <a:buChar char="•"/>
            </a:pPr>
            <a:r>
              <a:rPr lang="nl-NL"/>
              <a:t>Het koekje is geboren – nu vraagt het nog </a:t>
            </a:r>
            <a:r>
              <a:rPr lang="nl-NL" b="1"/>
              <a:t>tijd, zorg en gezamenlijke opvoeding</a:t>
            </a:r>
            <a:r>
              <a:rPr lang="nl-NL"/>
              <a:t> 😉</a:t>
            </a:r>
            <a:endParaRPr lang="en-US"/>
          </a:p>
          <a:p>
            <a:endParaRPr lang="nl-NL">
              <a:latin typeface="Aptos"/>
              <a:ea typeface="Calibri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878EB42-7160-D5E7-2BC6-6A5EA3371C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88245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3661A-FA19-FA21-3DF3-88B1A1A18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25C416D-9884-126F-4BD7-0A855FA76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A63DE3F-7DDD-4DB5-097D-90F1860C0D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l-NL" b="1" err="1"/>
              <a:t>What</a:t>
            </a:r>
            <a:r>
              <a:rPr lang="nl-NL" b="1"/>
              <a:t> </a:t>
            </a:r>
            <a:r>
              <a:rPr lang="nl-NL" b="1" err="1"/>
              <a:t>did</a:t>
            </a:r>
            <a:r>
              <a:rPr lang="nl-NL" b="1"/>
              <a:t> we </a:t>
            </a:r>
            <a:r>
              <a:rPr lang="nl-NL" b="1" err="1"/>
              <a:t>learn</a:t>
            </a:r>
            <a:r>
              <a:rPr lang="nl-NL" b="1"/>
              <a:t> </a:t>
            </a:r>
            <a:r>
              <a:rPr lang="nl-NL" b="1" err="1"/>
              <a:t>for</a:t>
            </a:r>
            <a:r>
              <a:rPr lang="nl-NL" b="1"/>
              <a:t> </a:t>
            </a:r>
            <a:r>
              <a:rPr lang="nl-NL" b="1" err="1"/>
              <a:t>future</a:t>
            </a:r>
            <a:r>
              <a:rPr lang="nl-NL" b="1"/>
              <a:t> </a:t>
            </a:r>
            <a:r>
              <a:rPr lang="nl-NL" b="1" err="1"/>
              <a:t>collaborations</a:t>
            </a:r>
            <a:endParaRPr lang="en" err="1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" b="1"/>
              <a:t>Don't be too quickly impressed </a:t>
            </a:r>
            <a:endParaRPr lang="nl-NL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b="1"/>
              <a:t>Check </a:t>
            </a:r>
            <a:r>
              <a:rPr lang="nl-NL" b="1" err="1"/>
              <a:t>the</a:t>
            </a:r>
            <a:r>
              <a:rPr lang="nl-NL" b="1"/>
              <a:t> commercial </a:t>
            </a:r>
            <a:r>
              <a:rPr lang="nl-NL" b="1" err="1"/>
              <a:t>mindset</a:t>
            </a:r>
            <a:r>
              <a:rPr lang="nl-NL" b="1"/>
              <a:t> </a:t>
            </a:r>
            <a:r>
              <a:rPr lang="nl-NL" b="1" err="1"/>
              <a:t>and</a:t>
            </a:r>
            <a:r>
              <a:rPr lang="nl-NL" b="1"/>
              <a:t> flexibility</a:t>
            </a:r>
            <a:r>
              <a:rPr lang="nl-NL"/>
              <a:t> of </a:t>
            </a:r>
            <a:r>
              <a:rPr lang="nl-NL" err="1"/>
              <a:t>the</a:t>
            </a:r>
            <a:r>
              <a:rPr lang="nl-NL"/>
              <a:t> partner beforehand 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b="1" err="1"/>
              <a:t>Appoint</a:t>
            </a:r>
            <a:r>
              <a:rPr lang="nl-NL" b="1"/>
              <a:t> a </a:t>
            </a:r>
            <a:r>
              <a:rPr lang="nl-NL" b="1" err="1"/>
              <a:t>clear</a:t>
            </a:r>
            <a:r>
              <a:rPr lang="nl-NL" b="1"/>
              <a:t> </a:t>
            </a:r>
            <a:r>
              <a:rPr lang="nl-NL" b="1" err="1"/>
              <a:t>internal</a:t>
            </a:r>
            <a:r>
              <a:rPr lang="nl-NL" b="1"/>
              <a:t> project </a:t>
            </a:r>
            <a:r>
              <a:rPr lang="nl-NL" b="1" err="1"/>
              <a:t>owner</a:t>
            </a:r>
            <a:r>
              <a:rPr lang="nl-NL"/>
              <a:t> </a:t>
            </a:r>
            <a:r>
              <a:rPr lang="nl-NL" err="1"/>
              <a:t>who</a:t>
            </a:r>
            <a:r>
              <a:rPr lang="nl-NL"/>
              <a:t> has time, budget, </a:t>
            </a:r>
            <a:r>
              <a:rPr lang="nl-NL" err="1"/>
              <a:t>and</a:t>
            </a:r>
            <a:r>
              <a:rPr lang="nl-NL"/>
              <a:t> </a:t>
            </a:r>
            <a:r>
              <a:rPr lang="nl-NL" err="1"/>
              <a:t>decision</a:t>
            </a:r>
            <a:r>
              <a:rPr lang="nl-NL"/>
              <a:t>-making </a:t>
            </a:r>
            <a:r>
              <a:rPr lang="nl-NL" err="1"/>
              <a:t>authority</a:t>
            </a:r>
            <a:r>
              <a:rPr lang="nl-NL"/>
              <a:t>.</a:t>
            </a:r>
            <a:endParaRPr lang="en-US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b="1" err="1"/>
              <a:t>Define</a:t>
            </a:r>
            <a:r>
              <a:rPr lang="nl-NL" b="1"/>
              <a:t> </a:t>
            </a:r>
            <a:r>
              <a:rPr lang="nl-NL" b="1" err="1"/>
              <a:t>expectations</a:t>
            </a:r>
            <a:r>
              <a:rPr lang="nl-NL" b="1"/>
              <a:t> </a:t>
            </a:r>
            <a:r>
              <a:rPr lang="nl-NL" b="1" err="1"/>
              <a:t>explicitly</a:t>
            </a:r>
            <a:r>
              <a:rPr lang="nl-NL" b="1"/>
              <a:t>:</a:t>
            </a:r>
            <a:r>
              <a:rPr lang="nl-NL"/>
              <a:t> </a:t>
            </a:r>
            <a:r>
              <a:rPr lang="nl-NL" err="1"/>
              <a:t>roles</a:t>
            </a:r>
            <a:r>
              <a:rPr lang="nl-NL"/>
              <a:t>, </a:t>
            </a:r>
            <a:r>
              <a:rPr lang="nl-NL" err="1"/>
              <a:t>responsibilities</a:t>
            </a:r>
            <a:r>
              <a:rPr lang="nl-NL"/>
              <a:t>, marketing </a:t>
            </a:r>
            <a:r>
              <a:rPr lang="nl-NL" err="1"/>
              <a:t>commitments</a:t>
            </a:r>
            <a:r>
              <a:rPr lang="nl-NL"/>
              <a:t>, </a:t>
            </a:r>
            <a:r>
              <a:rPr lang="nl-NL" err="1"/>
              <a:t>and</a:t>
            </a:r>
            <a:r>
              <a:rPr lang="nl-NL"/>
              <a:t> risk </a:t>
            </a:r>
            <a:r>
              <a:rPr lang="nl-NL" err="1"/>
              <a:t>sharing</a:t>
            </a:r>
            <a:r>
              <a:rPr lang="nl-NL"/>
              <a:t>.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b="1" err="1"/>
              <a:t>Create</a:t>
            </a:r>
            <a:r>
              <a:rPr lang="nl-NL" b="1"/>
              <a:t> </a:t>
            </a:r>
            <a:r>
              <a:rPr lang="nl-NL" b="1" err="1"/>
              <a:t>ongoing</a:t>
            </a:r>
            <a:r>
              <a:rPr lang="nl-NL" b="1"/>
              <a:t> joint </a:t>
            </a:r>
            <a:r>
              <a:rPr lang="nl-NL" b="1" err="1"/>
              <a:t>communication</a:t>
            </a:r>
            <a:r>
              <a:rPr lang="nl-NL" b="1"/>
              <a:t> </a:t>
            </a:r>
            <a:r>
              <a:rPr lang="nl-NL" b="1" err="1"/>
              <a:t>and</a:t>
            </a:r>
            <a:r>
              <a:rPr lang="nl-NL" b="1"/>
              <a:t> sales </a:t>
            </a:r>
            <a:r>
              <a:rPr lang="nl-NL" b="1" err="1"/>
              <a:t>plans</a:t>
            </a:r>
            <a:r>
              <a:rPr lang="nl-NL" b="1"/>
              <a:t>,</a:t>
            </a:r>
            <a:r>
              <a:rPr lang="nl-NL"/>
              <a:t> </a:t>
            </a:r>
            <a:r>
              <a:rPr lang="nl-NL" err="1"/>
              <a:t>not</a:t>
            </a:r>
            <a:r>
              <a:rPr lang="nl-NL"/>
              <a:t> </a:t>
            </a:r>
            <a:r>
              <a:rPr lang="nl-NL" err="1"/>
              <a:t>just</a:t>
            </a:r>
            <a:r>
              <a:rPr lang="nl-NL"/>
              <a:t> a </a:t>
            </a:r>
            <a:r>
              <a:rPr lang="nl-NL" err="1"/>
              <a:t>launch</a:t>
            </a:r>
            <a:r>
              <a:rPr lang="nl-NL"/>
              <a:t> </a:t>
            </a:r>
            <a:r>
              <a:rPr lang="nl-NL" err="1"/>
              <a:t>campaign</a:t>
            </a:r>
            <a:r>
              <a:rPr lang="nl-NL"/>
              <a:t>.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b="1" err="1"/>
              <a:t>Agree</a:t>
            </a:r>
            <a:r>
              <a:rPr lang="nl-NL" b="1"/>
              <a:t> on exit </a:t>
            </a:r>
            <a:r>
              <a:rPr lang="nl-NL" b="1" err="1"/>
              <a:t>strategies</a:t>
            </a:r>
            <a:r>
              <a:rPr lang="nl-NL"/>
              <a:t> in case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collaboration</a:t>
            </a:r>
            <a:r>
              <a:rPr lang="nl-NL"/>
              <a:t> does </a:t>
            </a:r>
            <a:r>
              <a:rPr lang="nl-NL" err="1"/>
              <a:t>not</a:t>
            </a:r>
            <a:r>
              <a:rPr lang="nl-NL"/>
              <a:t> </a:t>
            </a:r>
            <a:r>
              <a:rPr lang="nl-NL" err="1"/>
              <a:t>evolve</a:t>
            </a:r>
            <a:r>
              <a:rPr lang="nl-NL"/>
              <a:t> as </a:t>
            </a:r>
            <a:r>
              <a:rPr lang="nl-NL" err="1"/>
              <a:t>planned</a:t>
            </a:r>
            <a:r>
              <a:rPr lang="nl-NL"/>
              <a:t>.</a:t>
            </a:r>
          </a:p>
          <a:p>
            <a:endParaRPr lang="nl-NL"/>
          </a:p>
          <a:p>
            <a:r>
              <a:rPr lang="nl-NL"/>
              <a:t>Lessen voor toekomstige samenwerkingen (bijvoorbeeld met Rijksmuseum)</a:t>
            </a:r>
          </a:p>
          <a:p>
            <a:pPr marL="171450" indent="-171450">
              <a:buFont typeface="Arial"/>
              <a:buChar char="•"/>
            </a:pPr>
            <a:r>
              <a:rPr lang="nl-NL" b="1"/>
              <a:t>Zorg voor een heldere interne ‘eigenaar’ bij de partnerorganisatie</a:t>
            </a:r>
            <a:r>
              <a:rPr lang="nl-NL"/>
              <a:t>, met tijd, budget en mandaat.</a:t>
            </a:r>
          </a:p>
          <a:p>
            <a:pPr marL="171450" indent="-171450">
              <a:buFont typeface="Arial"/>
              <a:buChar char="•"/>
            </a:pPr>
            <a:r>
              <a:rPr lang="nl-NL" b="1"/>
              <a:t>Check vooraf de commerciële mentaliteit en flexibiliteit</a:t>
            </a:r>
            <a:r>
              <a:rPr lang="nl-NL"/>
              <a:t>: kunnen/mogen ze überhaupt commercieel denken en handelen?</a:t>
            </a:r>
          </a:p>
          <a:p>
            <a:pPr marL="171450" indent="-171450">
              <a:buFont typeface="Arial"/>
              <a:buChar char="•"/>
            </a:pPr>
            <a:r>
              <a:rPr lang="nl-NL" b="1"/>
              <a:t>Maak verwachtingen expliciet</a:t>
            </a:r>
            <a:r>
              <a:rPr lang="nl-NL"/>
              <a:t>: rollen, verantwoordelijkheden, communicatie-inzet en risicoverdeling.</a:t>
            </a:r>
          </a:p>
          <a:p>
            <a:pPr marL="171450" indent="-171450">
              <a:buFont typeface="Arial"/>
              <a:buChar char="•"/>
            </a:pPr>
            <a:r>
              <a:rPr lang="nl-NL" b="1"/>
              <a:t>Plan structurele communicatie- en verkoopmomenten samen</a:t>
            </a:r>
            <a:r>
              <a:rPr lang="nl-NL"/>
              <a:t> (niet alleen lanceren, maar ook onderhouden).</a:t>
            </a:r>
          </a:p>
          <a:p>
            <a:pPr marL="171450" indent="-171450">
              <a:buFont typeface="Arial"/>
              <a:buChar char="•"/>
            </a:pPr>
            <a:r>
              <a:rPr lang="nl-NL" b="1"/>
              <a:t>Bouw exit-strategieën in</a:t>
            </a:r>
            <a:r>
              <a:rPr lang="nl-NL"/>
              <a:t>: hoe los je het op als het niet loopt zoals gehoopt?</a:t>
            </a:r>
          </a:p>
          <a:p>
            <a:endParaRPr lang="nl-NL">
              <a:latin typeface="Aptos"/>
              <a:ea typeface="Calibri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5199FA3-7953-0689-0EFD-0C2F180A40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4732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Every setback sharpened our focus, strengthened connections, and deepened our purpose.</a:t>
            </a:r>
            <a:endParaRPr lang="nl-NL"/>
          </a:p>
          <a:p>
            <a:endParaRPr lang="en-US">
              <a:latin typeface="Aptos"/>
              <a:ea typeface="Calibri"/>
              <a:cs typeface="Calibri"/>
            </a:endParaRPr>
          </a:p>
          <a:p>
            <a:pPr marL="228600" indent="-228600">
              <a:lnSpc>
                <a:spcPts val="2700"/>
              </a:lnSpc>
              <a:buFont typeface="Arial"/>
              <a:buChar char="•"/>
            </a:pPr>
            <a:r>
              <a:rPr lang="en-GB"/>
              <a:t>If we hadn't caught on the way we did, the cookie </a:t>
            </a:r>
            <a:r>
              <a:rPr lang="en-GB" b="1"/>
              <a:t>would not </a:t>
            </a:r>
            <a:r>
              <a:rPr lang="en-GB"/>
              <a:t>have been there</a:t>
            </a:r>
            <a:r>
              <a:rPr lang="en-US"/>
              <a:t> </a:t>
            </a:r>
          </a:p>
          <a:p>
            <a:pPr marL="228600" indent="-228600">
              <a:lnSpc>
                <a:spcPts val="2700"/>
              </a:lnSpc>
              <a:buFont typeface="Arial"/>
              <a:buChar char="•"/>
            </a:pPr>
            <a:r>
              <a:rPr lang="en-GB"/>
              <a:t>Sometimes it is </a:t>
            </a:r>
            <a:r>
              <a:rPr lang="en-GB" b="1"/>
              <a:t>necessary to take a risk</a:t>
            </a:r>
            <a:r>
              <a:rPr lang="en-GB"/>
              <a:t>, in order to make </a:t>
            </a:r>
            <a:r>
              <a:rPr lang="en-GB" b="1"/>
              <a:t>progress</a:t>
            </a:r>
            <a:r>
              <a:rPr lang="en-US"/>
              <a:t> </a:t>
            </a:r>
          </a:p>
          <a:p>
            <a:pPr marL="228600" indent="-228600">
              <a:lnSpc>
                <a:spcPts val="2700"/>
              </a:lnSpc>
              <a:buFont typeface="Arial"/>
              <a:buChar char="•"/>
            </a:pPr>
            <a:r>
              <a:rPr lang="en-GB"/>
              <a:t>We now know even better that the main aim of the team is </a:t>
            </a:r>
            <a:r>
              <a:rPr lang="en-GB" b="1"/>
              <a:t>connection and progress </a:t>
            </a:r>
            <a:r>
              <a:rPr lang="en-US"/>
              <a:t> </a:t>
            </a:r>
          </a:p>
          <a:p>
            <a:pPr marL="228600" indent="-228600">
              <a:lnSpc>
                <a:spcPts val="2700"/>
              </a:lnSpc>
              <a:buFont typeface="Arial"/>
              <a:buChar char="•"/>
            </a:pPr>
            <a:r>
              <a:rPr lang="en-GB"/>
              <a:t>You </a:t>
            </a:r>
            <a:r>
              <a:rPr lang="en-GB" b="1"/>
              <a:t>never know </a:t>
            </a:r>
            <a:r>
              <a:rPr lang="en-GB"/>
              <a:t>what the future brings... </a:t>
            </a:r>
            <a:r>
              <a:rPr lang="nl-NL"/>
              <a:t> </a:t>
            </a:r>
          </a:p>
          <a:p>
            <a:endParaRPr lang="en-US">
              <a:latin typeface="Aptos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0890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b="1" err="1"/>
              <a:t>Continuing</a:t>
            </a:r>
            <a:r>
              <a:rPr lang="nl-NL" b="1"/>
              <a:t> </a:t>
            </a:r>
            <a:r>
              <a:rPr lang="nl-NL" b="1" err="1"/>
              <a:t>growth</a:t>
            </a:r>
            <a:endParaRPr lang="nl-NL" err="1"/>
          </a:p>
          <a:p>
            <a:pPr marL="628650" lvl="1" indent="-1714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nl-NL" err="1"/>
              <a:t>growth</a:t>
            </a:r>
            <a:r>
              <a:rPr lang="nl-NL"/>
              <a:t> of </a:t>
            </a:r>
            <a:r>
              <a:rPr lang="nl-NL" err="1"/>
              <a:t>locations</a:t>
            </a:r>
            <a:r>
              <a:rPr lang="nl-NL"/>
              <a:t> </a:t>
            </a:r>
            <a:r>
              <a:rPr lang="nl-NL" err="1"/>
              <a:t>that</a:t>
            </a:r>
            <a:r>
              <a:rPr lang="nl-NL"/>
              <a:t> serve </a:t>
            </a:r>
            <a:r>
              <a:rPr lang="nl-NL" err="1"/>
              <a:t>and</a:t>
            </a:r>
            <a:r>
              <a:rPr lang="nl-NL"/>
              <a:t> </a:t>
            </a:r>
            <a:r>
              <a:rPr lang="nl-NL" err="1"/>
              <a:t>sell</a:t>
            </a:r>
          </a:p>
          <a:p>
            <a:pPr marL="628650" lvl="1" indent="-1714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nl-NL"/>
              <a:t>more cookies </a:t>
            </a:r>
            <a:r>
              <a:rPr lang="nl-NL" err="1"/>
              <a:t>sold</a:t>
            </a:r>
            <a:r>
              <a:rPr lang="nl-NL"/>
              <a:t> – </a:t>
            </a:r>
            <a:r>
              <a:rPr lang="nl-NL" err="1"/>
              <a:t>efficient</a:t>
            </a:r>
            <a:r>
              <a:rPr lang="nl-NL"/>
              <a:t> </a:t>
            </a:r>
            <a:r>
              <a:rPr lang="nl-NL" err="1"/>
              <a:t>logistics</a:t>
            </a:r>
            <a:r>
              <a:rPr lang="nl-NL"/>
              <a:t> </a:t>
            </a:r>
            <a:r>
              <a:rPr lang="nl-NL" err="1"/>
              <a:t>for</a:t>
            </a:r>
            <a:r>
              <a:rPr lang="nl-NL"/>
              <a:t> more </a:t>
            </a:r>
            <a:r>
              <a:rPr lang="nl-NL" err="1"/>
              <a:t>profit</a:t>
            </a:r>
          </a:p>
          <a:p>
            <a:pPr marL="628650" lvl="1" indent="-1714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nl-NL"/>
              <a:t>more </a:t>
            </a:r>
            <a:r>
              <a:rPr lang="nl-NL" err="1"/>
              <a:t>variation</a:t>
            </a:r>
            <a:r>
              <a:rPr lang="nl-NL"/>
              <a:t> – </a:t>
            </a:r>
            <a:r>
              <a:rPr lang="nl-NL" err="1"/>
              <a:t>together</a:t>
            </a:r>
            <a:r>
              <a:rPr lang="nl-NL"/>
              <a:t> </a:t>
            </a:r>
            <a:r>
              <a:rPr lang="nl-NL" err="1"/>
              <a:t>with</a:t>
            </a:r>
            <a:r>
              <a:rPr lang="nl-NL"/>
              <a:t> partners</a:t>
            </a:r>
            <a:br>
              <a:rPr lang="nl-NL">
                <a:cs typeface="+mn-lt"/>
              </a:rPr>
            </a:br>
            <a:endParaRPr lang="nl-NL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b="1"/>
              <a:t>More </a:t>
            </a:r>
            <a:r>
              <a:rPr lang="nl-NL" b="1" err="1"/>
              <a:t>visibility</a:t>
            </a:r>
            <a:r>
              <a:rPr lang="nl-NL" b="1"/>
              <a:t> </a:t>
            </a:r>
            <a:br>
              <a:rPr lang="nl-NL" b="1">
                <a:cs typeface="+mn-lt"/>
              </a:rPr>
            </a:br>
            <a:endParaRPr lang="nl-NL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b="1" err="1"/>
              <a:t>Co-operation</a:t>
            </a:r>
            <a:r>
              <a:rPr lang="nl-NL" b="1"/>
              <a:t> </a:t>
            </a:r>
            <a:r>
              <a:rPr lang="nl-NL" b="1" err="1"/>
              <a:t>with</a:t>
            </a:r>
            <a:r>
              <a:rPr lang="nl-NL" b="1"/>
              <a:t> </a:t>
            </a:r>
            <a:r>
              <a:rPr lang="nl-NL" b="1" err="1"/>
              <a:t>experienced</a:t>
            </a:r>
            <a:r>
              <a:rPr lang="nl-NL" b="1"/>
              <a:t> partners </a:t>
            </a:r>
            <a:r>
              <a:rPr lang="nl-NL" b="1" err="1"/>
              <a:t>for</a:t>
            </a:r>
            <a:r>
              <a:rPr lang="nl-NL" b="1"/>
              <a:t> merchandise</a:t>
            </a:r>
            <a:br>
              <a:rPr lang="nl-NL" b="1">
                <a:cs typeface="+mn-lt"/>
              </a:rPr>
            </a:br>
            <a:endParaRPr lang="nl-NL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b="1" err="1"/>
              <a:t>Stabilisation</a:t>
            </a:r>
            <a:r>
              <a:rPr lang="nl-NL" b="1"/>
              <a:t> </a:t>
            </a:r>
            <a:r>
              <a:rPr lang="nl-NL" b="1" err="1"/>
              <a:t>and</a:t>
            </a:r>
            <a:r>
              <a:rPr lang="nl-NL" b="1"/>
              <a:t> </a:t>
            </a:r>
            <a:r>
              <a:rPr lang="nl-NL" b="1" err="1"/>
              <a:t>growth</a:t>
            </a:r>
            <a:r>
              <a:rPr lang="nl-NL" b="1"/>
              <a:t> of </a:t>
            </a:r>
            <a:r>
              <a:rPr lang="nl-NL" b="1" err="1"/>
              <a:t>our</a:t>
            </a:r>
            <a:r>
              <a:rPr lang="nl-NL" b="1"/>
              <a:t> </a:t>
            </a:r>
            <a:r>
              <a:rPr lang="nl-NL" b="1" err="1"/>
              <a:t>social</a:t>
            </a:r>
            <a:r>
              <a:rPr lang="nl-NL" b="1"/>
              <a:t> </a:t>
            </a:r>
            <a:r>
              <a:rPr lang="nl-NL" b="1" err="1"/>
              <a:t>organization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l-NL" i="1"/>
              <a:t>'Every partner takes </a:t>
            </a:r>
            <a:r>
              <a:rPr lang="nl-NL" i="1" err="1"/>
              <a:t>less</a:t>
            </a:r>
            <a:r>
              <a:rPr lang="nl-NL" i="1"/>
              <a:t> in order </a:t>
            </a:r>
            <a:r>
              <a:rPr lang="nl-NL" i="1" err="1"/>
              <a:t>to</a:t>
            </a:r>
            <a:r>
              <a:rPr lang="nl-NL" i="1"/>
              <a:t> </a:t>
            </a:r>
            <a:r>
              <a:rPr lang="nl-NL" i="1" err="1"/>
              <a:t>give</a:t>
            </a:r>
            <a:r>
              <a:rPr lang="nl-NL" i="1"/>
              <a:t> more'</a:t>
            </a:r>
            <a:br>
              <a:rPr lang="nl-NL" i="1">
                <a:cs typeface="+mn-lt"/>
              </a:rPr>
            </a:br>
            <a:endParaRPr lang="nl-NL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b="1" err="1"/>
              <a:t>Growth</a:t>
            </a:r>
            <a:r>
              <a:rPr lang="nl-NL" b="1"/>
              <a:t> of </a:t>
            </a:r>
            <a:r>
              <a:rPr lang="nl-NL" b="1" err="1"/>
              <a:t>our</a:t>
            </a:r>
            <a:r>
              <a:rPr lang="nl-NL" b="1"/>
              <a:t> </a:t>
            </a:r>
            <a:r>
              <a:rPr lang="nl-NL" b="1" err="1"/>
              <a:t>funding</a:t>
            </a:r>
            <a:r>
              <a:rPr lang="nl-NL" b="1"/>
              <a:t> budget</a:t>
            </a:r>
            <a:r>
              <a:rPr lang="nl-NL"/>
              <a:t> – more </a:t>
            </a:r>
            <a:r>
              <a:rPr lang="nl-NL" err="1"/>
              <a:t>donations</a:t>
            </a:r>
            <a:r>
              <a:rPr lang="nl-NL"/>
              <a:t> </a:t>
            </a:r>
            <a:r>
              <a:rPr lang="nl-NL" err="1"/>
              <a:t>and</a:t>
            </a:r>
            <a:r>
              <a:rPr lang="nl-NL"/>
              <a:t> more support </a:t>
            </a:r>
            <a:r>
              <a:rPr lang="nl-NL" err="1"/>
              <a:t>for</a:t>
            </a:r>
            <a:r>
              <a:rPr lang="nl-NL"/>
              <a:t> </a:t>
            </a:r>
            <a:r>
              <a:rPr lang="nl-NL" err="1"/>
              <a:t>local</a:t>
            </a:r>
            <a:r>
              <a:rPr lang="nl-NL"/>
              <a:t> </a:t>
            </a:r>
            <a:r>
              <a:rPr lang="nl-NL" err="1"/>
              <a:t>projects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15343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l-NL"/>
              <a:t>Geen grote marketing budgetten</a:t>
            </a:r>
            <a:endParaRPr lang="en-US"/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nl-NL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l-NL"/>
              <a:t>Maar… succes vanuit verbinding!</a:t>
            </a:r>
            <a:endParaRPr lang="en-US"/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nl-NL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l-NL"/>
              <a:t>Wij leveren een kant en klare actie aan voor al onze afnemers om op te vallen tijdens het 750 jubileumjaar!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22544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nl-NL"/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13873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Trots op alle namen die hier tussen staan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12613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Positief combinatie proeven en kopen</a:t>
            </a:r>
          </a:p>
          <a:p>
            <a:r>
              <a:rPr lang="nl-NL"/>
              <a:t>Groei, ook voor events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3951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51343D-EA98-3E42-A45F-ED18DDE0A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F316DC7-8F4D-F240-8354-6641B09E67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CD82236-66BF-BB47-B51D-03D78A0D0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A6AD32B-CCAD-FD41-A3CC-00BDF7E08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944877B-A6BC-B743-819B-7CC91467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5305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91D46A-B0D0-564A-B13D-59770C69B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5496AE-842E-8E4B-9BCE-423D0A258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975FE76-09EC-064B-9E65-E7CDA090C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F95F099-0FBD-4E44-888E-E60A6D9C1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CE2B22-76E7-A643-88D2-8B3544A8E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9391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F37B0E-0296-A24A-A6D6-FE3DF4E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DFBDE75-C083-E944-A3CA-E4715DFC7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C1C52F-1F4A-044C-8E6E-C9FA63113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5D4D98E-848D-8346-9982-48625D6AE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2AD7D1B-B9C9-AB45-8C01-DD2634F28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3325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AC8B3A-5275-7D43-A323-65E75A236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BCACA96-D90B-5947-9FFB-63497B80BA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97983D8-C23C-6649-B2AD-F08A6ABB3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87A270B-4B7F-CE4C-8F40-F0AD5E2EC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A5320A8-168C-3749-A91B-8FF0EEDDF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02E366A-FF96-3D4C-A5FE-F47B990F5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1824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0A7578-6E2D-A540-8A27-9F9544EB0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B5B4C70-C6DC-C344-A6C6-2FD6156D0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03E9BB9-46BF-CD4C-90E2-1BFC23636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5DC7076-5285-B546-BCA8-BF60821EB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58858EF-03AE-D043-98E5-91CA3A8B2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22F34C1-4D2D-B546-9DD6-5D31DD461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01AD78C-4E43-AA42-A530-2D017FC82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62326F5-9598-E24C-8470-0345AD1BD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2730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853A5F-5595-AD44-8AC6-C8995CC42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FCF3074-507E-C44C-BFD6-9FB4ABDE1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975AA6F-977B-8E40-9D60-3D2243FA4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261F969-23DD-8649-8852-F900ACFC8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8331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D61CEBB-C072-FC44-89C2-55C3C0EE1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7A3BEBD-548D-D64B-BDC9-841CD3E9D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0231E0F-2C32-B34C-A738-2025ABB2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6371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71F65-B372-5C41-ABB7-4386B75A1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CF6F98-8698-A345-ADB7-7B36FFD65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5EC1268-037F-8447-8DA9-A3D9B9F259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875CCD2-8B4C-B54E-900E-CAE80B4D1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986FA97-C852-8049-8B0F-866C5CD3C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9B12DAA-BB51-3C43-869B-FC36CA0F9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0446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2FE592-AEFA-EA4C-8684-3AD448CFF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1AFF655-A27A-2447-99DB-EEED246256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6775FE8-EC59-B240-B5A3-B2F2D0A31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081C415-6BA8-FB4A-B999-B819BF1F0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2F38D4A-1053-B24F-B4D5-7744714FB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4D8D620-FA07-5041-A274-70357CAD2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7062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764250-CDFB-8641-91A8-6E778932D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DC73B3E-9634-6B4A-9DFE-A936E68A7E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CA0D6E5-D6A9-9A4B-A80C-8E105DB7B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A049DD9-F392-BC46-8413-B6696DD07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F3D2D64-F292-C743-BD20-776E9E92F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1111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74069D5-9854-B24B-9AE6-CD56B6B2C6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BAB2784-BCCB-4D41-AE2D-4612EC4C39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B673E51-6BF7-BD4A-A096-62D913BDD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DF7B1E-C545-CA4C-92CA-E7F237B00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D87B9C8-D482-484B-BB5E-0D399918D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7138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51343D-EA98-3E42-A45F-ED18DDE0A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F316DC7-8F4D-F240-8354-6641B09E67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CD82236-66BF-BB47-B51D-03D78A0D0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A6AD32B-CCAD-FD41-A3CC-00BDF7E08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944877B-A6BC-B743-819B-7CC91467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0321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91D46A-B0D0-564A-B13D-59770C69B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5496AE-842E-8E4B-9BCE-423D0A258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975FE76-09EC-064B-9E65-E7CDA090C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F95F099-0FBD-4E44-888E-E60A6D9C1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CE2B22-76E7-A643-88D2-8B3544A8E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8182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F37B0E-0296-A24A-A6D6-FE3DF4E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DFBDE75-C083-E944-A3CA-E4715DFC7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C1C52F-1F4A-044C-8E6E-C9FA63113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5D4D98E-848D-8346-9982-48625D6AE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2AD7D1B-B9C9-AB45-8C01-DD2634F28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3188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AC8B3A-5275-7D43-A323-65E75A236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BCACA96-D90B-5947-9FFB-63497B80BA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97983D8-C23C-6649-B2AD-F08A6ABB3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87A270B-4B7F-CE4C-8F40-F0AD5E2EC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A5320A8-168C-3749-A91B-8FF0EEDDF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02E366A-FF96-3D4C-A5FE-F47B990F5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2353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0A7578-6E2D-A540-8A27-9F9544EB0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B5B4C70-C6DC-C344-A6C6-2FD6156D0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03E9BB9-46BF-CD4C-90E2-1BFC23636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5DC7076-5285-B546-BCA8-BF60821EB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58858EF-03AE-D043-98E5-91CA3A8B2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22F34C1-4D2D-B546-9DD6-5D31DD461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01AD78C-4E43-AA42-A530-2D017FC82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62326F5-9598-E24C-8470-0345AD1BD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4018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853A5F-5595-AD44-8AC6-C8995CC42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FCF3074-507E-C44C-BFD6-9FB4ABDE1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975AA6F-977B-8E40-9D60-3D2243FA4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261F969-23DD-8649-8852-F900ACFC8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0112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D61CEBB-C072-FC44-89C2-55C3C0EE1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7A3BEBD-548D-D64B-BDC9-841CD3E9D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0231E0F-2C32-B34C-A738-2025ABB2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6828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71F65-B372-5C41-ABB7-4386B75A1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CF6F98-8698-A345-ADB7-7B36FFD65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5EC1268-037F-8447-8DA9-A3D9B9F259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875CCD2-8B4C-B54E-900E-CAE80B4D1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986FA97-C852-8049-8B0F-866C5CD3C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9B12DAA-BB51-3C43-869B-FC36CA0F9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7834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2FE592-AEFA-EA4C-8684-3AD448CFF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1AFF655-A27A-2447-99DB-EEED246256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6775FE8-EC59-B240-B5A3-B2F2D0A31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081C415-6BA8-FB4A-B999-B819BF1F0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2F38D4A-1053-B24F-B4D5-7744714FB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4D8D620-FA07-5041-A274-70357CAD2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9030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764250-CDFB-8641-91A8-6E778932D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DC73B3E-9634-6B4A-9DFE-A936E68A7E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CA0D6E5-D6A9-9A4B-A80C-8E105DB7B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A049DD9-F392-BC46-8413-B6696DD07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F3D2D64-F292-C743-BD20-776E9E92F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6437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74069D5-9854-B24B-9AE6-CD56B6B2C6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BAB2784-BCCB-4D41-AE2D-4612EC4C39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B673E51-6BF7-BD4A-A096-62D913BDD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DF7B1E-C545-CA4C-92CA-E7F237B00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D87B9C8-D482-484B-BB5E-0D399918D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9121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2A0327A-52E3-C74F-8DBC-4A9669BB1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763AB64-6C7C-D641-92E3-0AEBD281C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518D9FD-BD6E-6742-B1CF-F48FCAFA09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7B14255-8584-FC4B-986D-B88B60E89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E4F673-6D7C-D144-BB48-4AD411B806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1387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2A0327A-52E3-C74F-8DBC-4A9669BB1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763AB64-6C7C-D641-92E3-0AEBD281C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518D9FD-BD6E-6742-B1CF-F48FCAFA09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D4BD6-C8D1-ED4D-B801-C9A735C6E432}" type="datetimeFigureOut">
              <a:rPr lang="nl-NL" smtClean="0"/>
              <a:t>29-4-2025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7B14255-8584-FC4B-986D-B88B60E89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E4F673-6D7C-D144-BB48-4AD411B806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E82EB-EB06-4E4D-AEFF-0C9F5F24A3C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2856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tiff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3" Type="http://schemas.openxmlformats.org/officeDocument/2006/relationships/image" Target="../media/image3.pn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jpe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6.png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3.png"/><Relationship Id="rId3" Type="http://schemas.openxmlformats.org/officeDocument/2006/relationships/image" Target="../media/image47.png"/><Relationship Id="rId7" Type="http://schemas.microsoft.com/office/2007/relationships/hdphoto" Target="../media/hdphoto4.wdp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51.png"/><Relationship Id="rId4" Type="http://schemas.openxmlformats.org/officeDocument/2006/relationships/image" Target="../media/image48.png"/><Relationship Id="rId9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microsoft.com/office/2007/relationships/hdphoto" Target="../media/hdphoto7.wdp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3.pn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microsoft.com/office/2007/relationships/hdphoto" Target="../media/hdphoto8.wdp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26" Type="http://schemas.openxmlformats.org/officeDocument/2006/relationships/image" Target="../media/image89.png"/><Relationship Id="rId3" Type="http://schemas.openxmlformats.org/officeDocument/2006/relationships/image" Target="../media/image3.png"/><Relationship Id="rId21" Type="http://schemas.openxmlformats.org/officeDocument/2006/relationships/image" Target="../media/image84.png"/><Relationship Id="rId34" Type="http://schemas.openxmlformats.org/officeDocument/2006/relationships/image" Target="../media/image97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5" Type="http://schemas.openxmlformats.org/officeDocument/2006/relationships/image" Target="../media/image88.png"/><Relationship Id="rId33" Type="http://schemas.openxmlformats.org/officeDocument/2006/relationships/image" Target="../media/image96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29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24" Type="http://schemas.openxmlformats.org/officeDocument/2006/relationships/image" Target="../media/image87.png"/><Relationship Id="rId32" Type="http://schemas.openxmlformats.org/officeDocument/2006/relationships/image" Target="../media/image95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28" Type="http://schemas.openxmlformats.org/officeDocument/2006/relationships/image" Target="../media/image91.png"/><Relationship Id="rId36" Type="http://schemas.openxmlformats.org/officeDocument/2006/relationships/image" Target="../media/image99.png"/><Relationship Id="rId10" Type="http://schemas.openxmlformats.org/officeDocument/2006/relationships/image" Target="../media/image73.svg"/><Relationship Id="rId19" Type="http://schemas.openxmlformats.org/officeDocument/2006/relationships/image" Target="../media/image82.png"/><Relationship Id="rId31" Type="http://schemas.openxmlformats.org/officeDocument/2006/relationships/image" Target="../media/image94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Relationship Id="rId27" Type="http://schemas.openxmlformats.org/officeDocument/2006/relationships/image" Target="../media/image90.png"/><Relationship Id="rId30" Type="http://schemas.openxmlformats.org/officeDocument/2006/relationships/image" Target="../media/image93.png"/><Relationship Id="rId35" Type="http://schemas.openxmlformats.org/officeDocument/2006/relationships/image" Target="../media/image98.svg"/><Relationship Id="rId8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4.png"/><Relationship Id="rId18" Type="http://schemas.openxmlformats.org/officeDocument/2006/relationships/image" Target="../media/image108.png"/><Relationship Id="rId26" Type="http://schemas.openxmlformats.org/officeDocument/2006/relationships/image" Target="../media/image116.png"/><Relationship Id="rId3" Type="http://schemas.openxmlformats.org/officeDocument/2006/relationships/image" Target="../media/image3.png"/><Relationship Id="rId21" Type="http://schemas.openxmlformats.org/officeDocument/2006/relationships/image" Target="../media/image111.png"/><Relationship Id="rId7" Type="http://schemas.openxmlformats.org/officeDocument/2006/relationships/image" Target="../media/image102.png"/><Relationship Id="rId12" Type="http://schemas.openxmlformats.org/officeDocument/2006/relationships/image" Target="../media/image76.png"/><Relationship Id="rId17" Type="http://schemas.openxmlformats.org/officeDocument/2006/relationships/image" Target="../media/image84.png"/><Relationship Id="rId25" Type="http://schemas.openxmlformats.org/officeDocument/2006/relationships/image" Target="../media/image115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07.png"/><Relationship Id="rId20" Type="http://schemas.openxmlformats.org/officeDocument/2006/relationships/image" Target="../media/image110.png"/><Relationship Id="rId29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jpeg"/><Relationship Id="rId11" Type="http://schemas.openxmlformats.org/officeDocument/2006/relationships/image" Target="../media/image89.png"/><Relationship Id="rId24" Type="http://schemas.openxmlformats.org/officeDocument/2006/relationships/image" Target="../media/image114.png"/><Relationship Id="rId5" Type="http://schemas.openxmlformats.org/officeDocument/2006/relationships/image" Target="../media/image20.jpeg"/><Relationship Id="rId15" Type="http://schemas.openxmlformats.org/officeDocument/2006/relationships/image" Target="../media/image106.png"/><Relationship Id="rId23" Type="http://schemas.openxmlformats.org/officeDocument/2006/relationships/image" Target="../media/image113.png"/><Relationship Id="rId28" Type="http://schemas.openxmlformats.org/officeDocument/2006/relationships/image" Target="../media/image118.png"/><Relationship Id="rId10" Type="http://schemas.openxmlformats.org/officeDocument/2006/relationships/image" Target="../media/image87.png"/><Relationship Id="rId19" Type="http://schemas.openxmlformats.org/officeDocument/2006/relationships/image" Target="../media/image109.png"/><Relationship Id="rId4" Type="http://schemas.openxmlformats.org/officeDocument/2006/relationships/image" Target="../media/image100.jpeg"/><Relationship Id="rId9" Type="http://schemas.openxmlformats.org/officeDocument/2006/relationships/image" Target="../media/image82.png"/><Relationship Id="rId14" Type="http://schemas.openxmlformats.org/officeDocument/2006/relationships/image" Target="../media/image105.svg"/><Relationship Id="rId22" Type="http://schemas.openxmlformats.org/officeDocument/2006/relationships/image" Target="../media/image112.png"/><Relationship Id="rId27" Type="http://schemas.openxmlformats.org/officeDocument/2006/relationships/image" Target="../media/image117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FE859460-65C2-9F43-B1AE-30068A7B0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21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99AE770-07E7-F943-A7D9-4DAFB6BC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767" y="2316491"/>
            <a:ext cx="10515600" cy="3883490"/>
          </a:xfrm>
        </p:spPr>
        <p:txBody>
          <a:bodyPr>
            <a:normAutofit/>
          </a:bodyPr>
          <a:lstStyle/>
          <a:p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endParaRPr lang="nl-NL" sz="2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F7F32FA-B8B3-3C4F-8F7C-90C3E9B53E2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9400478" y="5988204"/>
            <a:ext cx="2626422" cy="679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E7ACC528-141F-4FB6-BE73-7EE19E174B47}"/>
              </a:ext>
            </a:extLst>
          </p:cNvPr>
          <p:cNvSpPr txBox="1"/>
          <p:nvPr/>
        </p:nvSpPr>
        <p:spPr>
          <a:xfrm>
            <a:off x="0" y="4521752"/>
            <a:ext cx="12192000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>
              <a:defRPr/>
            </a:pP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Welcome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to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the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'</a:t>
            </a: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sweet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taste' of </a:t>
            </a: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our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Failosophy</a:t>
            </a:r>
            <a:endParaRPr lang="nl-NL" sz="4000" b="0" i="0" u="none" strike="noStrike" kern="120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0655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53E80-C219-6EF3-BBA5-10573D84D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6CAE08-F355-8F57-58A1-BE90319BF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54369" cy="1325563"/>
          </a:xfrm>
        </p:spPr>
        <p:txBody>
          <a:bodyPr>
            <a:normAutofit/>
          </a:bodyPr>
          <a:lstStyle/>
          <a:p>
            <a:r>
              <a:rPr lang="nl-NL" sz="3200" b="1" err="1">
                <a:latin typeface="+mn-lt"/>
                <a:ea typeface="Calibri"/>
                <a:cs typeface="Calibri"/>
              </a:rPr>
              <a:t>What</a:t>
            </a:r>
            <a:r>
              <a:rPr lang="nl-NL" sz="3200" b="1">
                <a:latin typeface="+mn-lt"/>
                <a:ea typeface="Calibri"/>
                <a:cs typeface="Calibri"/>
              </a:rPr>
              <a:t> </a:t>
            </a:r>
            <a:r>
              <a:rPr lang="nl-NL" sz="3200" b="1" err="1">
                <a:latin typeface="+mn-lt"/>
                <a:ea typeface="Calibri"/>
                <a:cs typeface="Calibri"/>
              </a:rPr>
              <a:t>will</a:t>
            </a:r>
            <a:r>
              <a:rPr lang="nl-NL" sz="3200" b="1">
                <a:latin typeface="+mn-lt"/>
                <a:ea typeface="Calibri"/>
                <a:cs typeface="Calibri"/>
              </a:rPr>
              <a:t> we share </a:t>
            </a:r>
            <a:r>
              <a:rPr lang="nl-NL" sz="3200" b="1" err="1">
                <a:latin typeface="+mn-lt"/>
                <a:ea typeface="Calibri"/>
                <a:cs typeface="Calibri"/>
              </a:rPr>
              <a:t>with</a:t>
            </a:r>
            <a:r>
              <a:rPr lang="nl-NL" sz="3200" b="1">
                <a:latin typeface="+mn-lt"/>
                <a:ea typeface="Calibri"/>
                <a:cs typeface="Calibri"/>
              </a:rPr>
              <a:t> </a:t>
            </a:r>
            <a:r>
              <a:rPr lang="nl-NL" sz="3200" b="1" err="1">
                <a:latin typeface="+mn-lt"/>
                <a:ea typeface="Calibri"/>
                <a:cs typeface="Calibri"/>
              </a:rPr>
              <a:t>you</a:t>
            </a:r>
            <a:r>
              <a:rPr lang="nl-NL" sz="3200" b="1">
                <a:latin typeface="+mn-lt"/>
                <a:ea typeface="Calibri"/>
                <a:cs typeface="Calibri"/>
              </a:rPr>
              <a:t> </a:t>
            </a:r>
            <a:r>
              <a:rPr lang="nl-NL" sz="3200" b="1" err="1">
                <a:latin typeface="+mn-lt"/>
                <a:ea typeface="Calibri"/>
                <a:cs typeface="Calibri"/>
              </a:rPr>
              <a:t>today</a:t>
            </a:r>
            <a:r>
              <a:rPr lang="nl-NL" sz="3200" b="1">
                <a:latin typeface="+mn-lt"/>
                <a:ea typeface="Calibri"/>
                <a:cs typeface="Calibri"/>
              </a:rPr>
              <a:t>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00F5956-19F1-BEFC-E13E-161E60E19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3856" y="1497737"/>
            <a:ext cx="5012653" cy="350635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 sz="2200" err="1"/>
              <a:t>Who</a:t>
            </a:r>
            <a:r>
              <a:rPr lang="nl-NL" sz="2200"/>
              <a:t> are we </a:t>
            </a:r>
            <a:r>
              <a:rPr lang="nl-NL" sz="2200" err="1"/>
              <a:t>and</a:t>
            </a:r>
            <a:r>
              <a:rPr lang="nl-NL" sz="2200"/>
              <a:t> </a:t>
            </a:r>
            <a:r>
              <a:rPr lang="nl-NL" sz="2200" err="1"/>
              <a:t>what</a:t>
            </a:r>
            <a:r>
              <a:rPr lang="nl-NL" sz="2200"/>
              <a:t> drives </a:t>
            </a:r>
            <a:r>
              <a:rPr lang="nl-NL" sz="2200" err="1"/>
              <a:t>us</a:t>
            </a:r>
            <a:r>
              <a:rPr lang="nl-NL" sz="2200"/>
              <a:t>?</a:t>
            </a:r>
          </a:p>
          <a:p>
            <a:r>
              <a:rPr lang="nl-NL" sz="2200"/>
              <a:t>How </a:t>
            </a:r>
            <a:r>
              <a:rPr lang="nl-NL" sz="2200" err="1"/>
              <a:t>it</a:t>
            </a:r>
            <a:r>
              <a:rPr lang="nl-NL" sz="2200"/>
              <a:t> </a:t>
            </a:r>
            <a:r>
              <a:rPr lang="nl-NL" sz="2200" err="1"/>
              <a:t>all</a:t>
            </a:r>
            <a:r>
              <a:rPr lang="nl-NL" sz="2200"/>
              <a:t> </a:t>
            </a:r>
            <a:r>
              <a:rPr lang="nl-NL" sz="2200" err="1"/>
              <a:t>began</a:t>
            </a:r>
            <a:r>
              <a:rPr lang="nl-NL" sz="2200"/>
              <a:t> – we had a </a:t>
            </a:r>
            <a:r>
              <a:rPr lang="nl-NL" sz="2200" err="1"/>
              <a:t>dream</a:t>
            </a:r>
            <a:r>
              <a:rPr lang="nl-NL" sz="2200"/>
              <a:t>...</a:t>
            </a:r>
            <a:endParaRPr lang="nl-NL" sz="2200" err="1">
              <a:ea typeface="Calibri"/>
              <a:cs typeface="Calibri"/>
            </a:endParaRPr>
          </a:p>
          <a:p>
            <a:r>
              <a:rPr lang="nl-NL" sz="2200" err="1"/>
              <a:t>Facts</a:t>
            </a:r>
            <a:r>
              <a:rPr lang="nl-NL" sz="2200"/>
              <a:t> </a:t>
            </a:r>
            <a:r>
              <a:rPr lang="nl-NL" sz="2200" err="1"/>
              <a:t>and</a:t>
            </a:r>
            <a:r>
              <a:rPr lang="nl-NL" sz="2200"/>
              <a:t> </a:t>
            </a:r>
            <a:r>
              <a:rPr lang="nl-NL" sz="2200" err="1"/>
              <a:t>figures</a:t>
            </a:r>
            <a:r>
              <a:rPr lang="nl-NL" sz="2200"/>
              <a:t> 2018 - 2025</a:t>
            </a:r>
            <a:endParaRPr lang="nl-NL" sz="2200">
              <a:ea typeface="Calibri"/>
              <a:cs typeface="Calibri"/>
            </a:endParaRPr>
          </a:p>
          <a:p>
            <a:r>
              <a:rPr lang="nl-NL" sz="2200" err="1">
                <a:ea typeface="+mn-lt"/>
                <a:cs typeface="+mn-lt"/>
              </a:rPr>
              <a:t>Our</a:t>
            </a:r>
            <a:r>
              <a:rPr lang="nl-NL" sz="2200">
                <a:ea typeface="+mn-lt"/>
                <a:cs typeface="+mn-lt"/>
              </a:rPr>
              <a:t> </a:t>
            </a:r>
            <a:r>
              <a:rPr lang="nl-NL" sz="2200" err="1">
                <a:ea typeface="+mn-lt"/>
                <a:cs typeface="+mn-lt"/>
              </a:rPr>
              <a:t>Challenges</a:t>
            </a:r>
            <a:r>
              <a:rPr lang="nl-NL" sz="2200">
                <a:ea typeface="+mn-lt"/>
                <a:cs typeface="+mn-lt"/>
              </a:rPr>
              <a:t> &amp; </a:t>
            </a:r>
            <a:r>
              <a:rPr lang="nl-NL" sz="2200" err="1">
                <a:ea typeface="+mn-lt"/>
                <a:cs typeface="+mn-lt"/>
              </a:rPr>
              <a:t>Failures</a:t>
            </a:r>
            <a:br>
              <a:rPr lang="nl-NL" sz="2200">
                <a:ea typeface="+mn-lt"/>
                <a:cs typeface="+mn-lt"/>
              </a:rPr>
            </a:br>
            <a:endParaRPr lang="nl-NL" sz="1200">
              <a:ea typeface="Calibri"/>
              <a:cs typeface="Calibri"/>
            </a:endParaRPr>
          </a:p>
          <a:p>
            <a:r>
              <a:rPr lang="nl-NL" sz="2200" err="1">
                <a:ea typeface="+mn-lt"/>
                <a:cs typeface="+mn-lt"/>
              </a:rPr>
              <a:t>Our</a:t>
            </a:r>
            <a:r>
              <a:rPr lang="nl-NL" sz="2200">
                <a:ea typeface="+mn-lt"/>
                <a:cs typeface="+mn-lt"/>
              </a:rPr>
              <a:t> case: The </a:t>
            </a:r>
            <a:r>
              <a:rPr lang="nl-NL" sz="2200" err="1">
                <a:ea typeface="+mn-lt"/>
                <a:cs typeface="+mn-lt"/>
              </a:rPr>
              <a:t>Bosshardtjes</a:t>
            </a:r>
            <a:endParaRPr lang="nl-NL" sz="2200">
              <a:ea typeface="+mn-lt"/>
              <a:cs typeface="+mn-lt"/>
            </a:endParaRPr>
          </a:p>
          <a:p>
            <a:r>
              <a:rPr lang="nl-NL" sz="2200" err="1">
                <a:ea typeface="+mn-lt"/>
                <a:cs typeface="+mn-lt"/>
              </a:rPr>
              <a:t>What</a:t>
            </a:r>
            <a:r>
              <a:rPr lang="nl-NL" sz="2200">
                <a:ea typeface="+mn-lt"/>
                <a:cs typeface="+mn-lt"/>
              </a:rPr>
              <a:t> We </a:t>
            </a:r>
            <a:r>
              <a:rPr lang="nl-NL" sz="2200" err="1">
                <a:ea typeface="+mn-lt"/>
                <a:cs typeface="+mn-lt"/>
              </a:rPr>
              <a:t>Learned</a:t>
            </a:r>
            <a:endParaRPr lang="nl-NL" sz="2200" err="1"/>
          </a:p>
          <a:p>
            <a:r>
              <a:rPr lang="nl-NL" sz="2200" err="1">
                <a:ea typeface="+mn-lt"/>
                <a:cs typeface="+mn-lt"/>
              </a:rPr>
              <a:t>Why</a:t>
            </a:r>
            <a:r>
              <a:rPr lang="nl-NL" sz="2200">
                <a:ea typeface="+mn-lt"/>
                <a:cs typeface="+mn-lt"/>
              </a:rPr>
              <a:t> Failure Matters</a:t>
            </a:r>
            <a:endParaRPr lang="nl-NL" sz="2200">
              <a:ea typeface="Calibri"/>
              <a:cs typeface="Calibri"/>
            </a:endParaRPr>
          </a:p>
          <a:p>
            <a:endParaRPr lang="nl-NL" sz="1400">
              <a:ea typeface="Calibri"/>
              <a:cs typeface="Calibri"/>
            </a:endParaRPr>
          </a:p>
          <a:p>
            <a:r>
              <a:rPr lang="nl-NL" sz="2200">
                <a:ea typeface="Calibri"/>
                <a:cs typeface="Calibri"/>
              </a:rPr>
              <a:t>Fire </a:t>
            </a:r>
            <a:r>
              <a:rPr lang="nl-NL" sz="2200" err="1">
                <a:ea typeface="Calibri" panose="020F0502020204030204"/>
                <a:cs typeface="Calibri" panose="020F0502020204030204"/>
              </a:rPr>
              <a:t>away</a:t>
            </a:r>
            <a:r>
              <a:rPr lang="nl-NL" sz="2200">
                <a:ea typeface="Calibri" panose="020F0502020204030204"/>
                <a:cs typeface="Calibri" panose="020F0502020204030204"/>
              </a:rPr>
              <a:t> – ready </a:t>
            </a:r>
            <a:r>
              <a:rPr lang="nl-NL" sz="2200" err="1">
                <a:ea typeface="Calibri" panose="020F0502020204030204"/>
                <a:cs typeface="Calibri" panose="020F0502020204030204"/>
              </a:rPr>
              <a:t>for</a:t>
            </a:r>
            <a:r>
              <a:rPr lang="nl-NL" sz="2200">
                <a:ea typeface="Calibri" panose="020F0502020204030204"/>
                <a:cs typeface="Calibri" panose="020F0502020204030204"/>
              </a:rPr>
              <a:t> </a:t>
            </a:r>
            <a:r>
              <a:rPr lang="nl-NL" sz="2200" err="1">
                <a:ea typeface="Calibri" panose="020F0502020204030204"/>
                <a:cs typeface="Calibri" panose="020F0502020204030204"/>
              </a:rPr>
              <a:t>questions</a:t>
            </a:r>
            <a:endParaRPr lang="nl-NL" sz="220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0A1A71A-B309-7188-BA5F-3C91C6ED364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D1987BF3-EA63-9B90-1F2C-5F0BB94AB700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fbeelding 5" descr="Afbeelding met hart, Valentijnsdag, Karmijn, rood&#10;&#10;Automatisch gegenereerde beschrijving">
            <a:extLst>
              <a:ext uri="{FF2B5EF4-FFF2-40B4-BE49-F238E27FC236}">
                <a16:creationId xmlns:a16="http://schemas.microsoft.com/office/drawing/2014/main" id="{C964A638-BD42-FFE2-BEB6-6CFAA47908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550" t="10924" r="23302" b="22755"/>
          <a:stretch/>
        </p:blipFill>
        <p:spPr>
          <a:xfrm>
            <a:off x="1143024" y="1750886"/>
            <a:ext cx="3593620" cy="2999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3084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A81CA-BB88-6F29-9D47-C9AA6BC14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E7B35B1C-B6D6-7CFF-0836-C62348411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921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F953C58-52CF-AD68-6FDE-CB3DC90E9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767" y="2316491"/>
            <a:ext cx="10515600" cy="3883490"/>
          </a:xfrm>
        </p:spPr>
        <p:txBody>
          <a:bodyPr>
            <a:normAutofit/>
          </a:bodyPr>
          <a:lstStyle/>
          <a:p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endParaRPr lang="nl-NL" sz="2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3A3E1BB-259D-77FE-C9D2-8F837CBD461D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9400478" y="5988204"/>
            <a:ext cx="2626422" cy="679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4B83BBF1-B401-BDA6-DB10-FE2615EC8F83}"/>
              </a:ext>
            </a:extLst>
          </p:cNvPr>
          <p:cNvSpPr txBox="1"/>
          <p:nvPr/>
        </p:nvSpPr>
        <p:spPr>
          <a:xfrm>
            <a:off x="0" y="4354655"/>
            <a:ext cx="12192000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>
              <a:defRPr/>
            </a:pP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Who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are we?</a:t>
            </a:r>
            <a:endParaRPr lang="nl-NL">
              <a:ea typeface="+mn-ea"/>
              <a:cs typeface="+mn-cs"/>
            </a:endParaRPr>
          </a:p>
        </p:txBody>
      </p:sp>
      <p:pic>
        <p:nvPicPr>
          <p:cNvPr id="2050" name="Picture 2" descr="Afbeelding met persoon, bank, buiten, zitten&#10;&#10;Automatisch gegenereerde beschrijving">
            <a:extLst>
              <a:ext uri="{FF2B5EF4-FFF2-40B4-BE49-F238E27FC236}">
                <a16:creationId xmlns:a16="http://schemas.microsoft.com/office/drawing/2014/main" id="{C0794849-2E37-C041-F348-568AB6538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4829">
            <a:off x="507146" y="3333919"/>
            <a:ext cx="3218392" cy="2724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658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FF59C-7EC1-9919-3104-A39B847A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D35B84E4-7F39-45D8-B70C-B2BA6A01BE1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CD59BAD0-3033-50C4-BB4D-E11A52B1B8F0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 descr="Afbeelding met kleding, persoon, schoeisel, gebouw&#10;&#10;Door AI gegenereerde inhoud is mogelijk onjuist.">
            <a:extLst>
              <a:ext uri="{FF2B5EF4-FFF2-40B4-BE49-F238E27FC236}">
                <a16:creationId xmlns:a16="http://schemas.microsoft.com/office/drawing/2014/main" id="{4E8C55A1-C818-5169-1C4B-6CFFE1BE6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49" y="281451"/>
            <a:ext cx="3803092" cy="5068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710BFB94-87AC-D484-5C74-D25BA9B7B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5006" y="693478"/>
            <a:ext cx="613954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3200" b="1" err="1"/>
              <a:t>What</a:t>
            </a:r>
            <a:r>
              <a:rPr lang="nl-NL" sz="3200" b="1"/>
              <a:t> drives </a:t>
            </a:r>
            <a:r>
              <a:rPr lang="nl-NL" sz="3200" b="1" err="1"/>
              <a:t>us</a:t>
            </a:r>
            <a:r>
              <a:rPr lang="nl-NL" sz="3200" b="1"/>
              <a:t>?</a:t>
            </a:r>
            <a:endParaRPr lang="nl-NL" sz="3200">
              <a:ea typeface="Calibri"/>
              <a:cs typeface="Calibri"/>
            </a:endParaRPr>
          </a:p>
          <a:p>
            <a:pPr marL="0" indent="0">
              <a:buNone/>
            </a:pPr>
            <a:endParaRPr lang="nl-NL" sz="2200">
              <a:ea typeface="Calibri"/>
              <a:cs typeface="Calibri"/>
            </a:endParaRPr>
          </a:p>
          <a:p>
            <a:pPr marL="0" indent="0">
              <a:buNone/>
            </a:pPr>
            <a:endParaRPr lang="nl-NL" sz="2200"/>
          </a:p>
          <a:p>
            <a:pPr marL="0" indent="0">
              <a:buNone/>
            </a:pPr>
            <a:r>
              <a:rPr lang="nl-NL" sz="2200"/>
              <a:t>Ineke Kuiper</a:t>
            </a:r>
            <a:endParaRPr lang="nl-NL" sz="22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nl-NL" sz="2200" err="1"/>
              <a:t>Résalieke</a:t>
            </a:r>
            <a:r>
              <a:rPr lang="nl-NL" sz="2200"/>
              <a:t> Vlieger</a:t>
            </a:r>
            <a:endParaRPr lang="nl-NL" sz="2200">
              <a:ea typeface="Calibri"/>
              <a:cs typeface="Calibri"/>
            </a:endParaRPr>
          </a:p>
          <a:p>
            <a:pPr marL="0" indent="0">
              <a:buNone/>
            </a:pPr>
            <a:endParaRPr lang="nl-NL" sz="2200">
              <a:ea typeface="Calibri"/>
              <a:cs typeface="Calibri"/>
            </a:endParaRPr>
          </a:p>
          <a:p>
            <a:pPr marL="0" indent="0">
              <a:buNone/>
            </a:pPr>
            <a:endParaRPr lang="nl-NL" sz="22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nl-NL" sz="2200">
                <a:ea typeface="Calibri"/>
                <a:cs typeface="Calibri"/>
              </a:rPr>
              <a:t>‘</a:t>
            </a:r>
            <a:r>
              <a:rPr lang="nl-NL" sz="2200" err="1">
                <a:ea typeface="Calibri"/>
                <a:cs typeface="Calibri"/>
              </a:rPr>
              <a:t>There</a:t>
            </a:r>
            <a:r>
              <a:rPr lang="nl-NL" sz="2200">
                <a:ea typeface="Calibri"/>
                <a:cs typeface="Calibri"/>
              </a:rPr>
              <a:t> are more of </a:t>
            </a:r>
            <a:r>
              <a:rPr lang="nl-NL" sz="2200" err="1">
                <a:ea typeface="Calibri"/>
                <a:cs typeface="Calibri"/>
              </a:rPr>
              <a:t>us</a:t>
            </a:r>
            <a:r>
              <a:rPr lang="nl-NL" sz="2200">
                <a:ea typeface="Calibri"/>
                <a:cs typeface="Calibri"/>
              </a:rPr>
              <a:t> – </a:t>
            </a:r>
            <a:r>
              <a:rPr lang="nl-NL" sz="2200" err="1">
                <a:ea typeface="Calibri"/>
                <a:cs typeface="Calibri"/>
              </a:rPr>
              <a:t>people</a:t>
            </a:r>
            <a:r>
              <a:rPr lang="nl-NL" sz="2200">
                <a:ea typeface="Calibri"/>
                <a:cs typeface="Calibri"/>
              </a:rPr>
              <a:t> </a:t>
            </a:r>
            <a:r>
              <a:rPr lang="nl-NL" sz="2200" err="1">
                <a:ea typeface="Calibri"/>
                <a:cs typeface="Calibri"/>
              </a:rPr>
              <a:t>who’ll</a:t>
            </a:r>
            <a:r>
              <a:rPr lang="nl-NL" sz="2200">
                <a:ea typeface="Calibri"/>
                <a:cs typeface="Calibri"/>
              </a:rPr>
              <a:t> focus on </a:t>
            </a:r>
            <a:r>
              <a:rPr lang="nl-NL" sz="2200" err="1">
                <a:ea typeface="Calibri"/>
                <a:cs typeface="Calibri"/>
              </a:rPr>
              <a:t>the</a:t>
            </a:r>
            <a:r>
              <a:rPr lang="nl-NL" sz="2200">
                <a:ea typeface="Calibri"/>
                <a:cs typeface="Calibri"/>
              </a:rPr>
              <a:t> </a:t>
            </a:r>
            <a:r>
              <a:rPr lang="nl-NL" sz="2200" err="1">
                <a:ea typeface="Calibri"/>
                <a:cs typeface="Calibri"/>
              </a:rPr>
              <a:t>good</a:t>
            </a:r>
            <a:r>
              <a:rPr lang="nl-NL" sz="2200">
                <a:ea typeface="Calibri"/>
                <a:cs typeface="Calibri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3084189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7F32FA-B8B3-3C4F-8F7C-90C3E9B53E24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D32E2C39-EFF8-FE42-9F60-2074776B8B31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fbeelding 10" descr="Afbeelding met tekst, schermopname, Onlineadvertenties, grafische vormgeving&#10;&#10;Automatisch gegenereerde beschrijving">
            <a:extLst>
              <a:ext uri="{FF2B5EF4-FFF2-40B4-BE49-F238E27FC236}">
                <a16:creationId xmlns:a16="http://schemas.microsoft.com/office/drawing/2014/main" id="{82F69AEA-051F-8FC6-8183-C214FF5D55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181" t="16816" r="1181" b="8783"/>
          <a:stretch/>
        </p:blipFill>
        <p:spPr>
          <a:xfrm>
            <a:off x="8511247" y="236065"/>
            <a:ext cx="3150717" cy="5204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128FE845-7067-D8D0-064A-FAE9F2579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968" y="5736979"/>
            <a:ext cx="5441447" cy="1021128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</a:rPr>
              <a:t>Happy </a:t>
            </a:r>
            <a:r>
              <a:rPr lang="nl-NL" sz="3200" b="1" err="1">
                <a:latin typeface="+mn-lt"/>
              </a:rPr>
              <a:t>faces</a:t>
            </a:r>
            <a:r>
              <a:rPr lang="nl-NL" sz="3200" b="1">
                <a:latin typeface="+mn-lt"/>
              </a:rPr>
              <a:t> in return</a:t>
            </a:r>
            <a:endParaRPr lang="nl-NL"/>
          </a:p>
        </p:txBody>
      </p:sp>
      <p:pic>
        <p:nvPicPr>
          <p:cNvPr id="5" name="Tijdelijke aanduiding voor inhoud 3" descr="Afbeelding met tekst, schermopname, software, Computerpictogram&#10;&#10;Door AI gegenereerde inhoud is mogelijk onjuist.">
            <a:extLst>
              <a:ext uri="{FF2B5EF4-FFF2-40B4-BE49-F238E27FC236}">
                <a16:creationId xmlns:a16="http://schemas.microsoft.com/office/drawing/2014/main" id="{31042C80-FD5B-240C-94D2-1CE55CCB4D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35931" t="15232" r="34483" b="8278"/>
          <a:stretch/>
        </p:blipFill>
        <p:spPr>
          <a:xfrm>
            <a:off x="777223" y="177536"/>
            <a:ext cx="3244564" cy="5263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Afbeelding 5" descr="Afbeelding met tekst, collage, schermopname, grafische vormgeving&#10;&#10;Automatisch gegenereerde beschrijving">
            <a:extLst>
              <a:ext uri="{FF2B5EF4-FFF2-40B4-BE49-F238E27FC236}">
                <a16:creationId xmlns:a16="http://schemas.microsoft.com/office/drawing/2014/main" id="{4D090CFB-22F1-1CB3-9BE7-EB40DB8394C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152" r="-619" b="18246"/>
          <a:stretch/>
        </p:blipFill>
        <p:spPr>
          <a:xfrm>
            <a:off x="4491265" y="237067"/>
            <a:ext cx="3617812" cy="5205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0613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BCD18-7DD6-FBA3-6C92-8AE0937CD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07CE78F4-F2B9-5C96-1BE5-79587DEFA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6ED6313-D2AE-847C-7E35-4D9DB613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767" y="2316491"/>
            <a:ext cx="10515600" cy="3883490"/>
          </a:xfrm>
        </p:spPr>
        <p:txBody>
          <a:bodyPr>
            <a:normAutofit/>
          </a:bodyPr>
          <a:lstStyle/>
          <a:p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endParaRPr lang="nl-NL" sz="2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D450497-A4D7-F328-36C7-A92BB0A0555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9400478" y="5988204"/>
            <a:ext cx="2626422" cy="679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6122D45-B259-0DE6-C99C-0814C48CD24D}"/>
              </a:ext>
            </a:extLst>
          </p:cNvPr>
          <p:cNvSpPr txBox="1"/>
          <p:nvPr/>
        </p:nvSpPr>
        <p:spPr>
          <a:xfrm>
            <a:off x="0" y="4372514"/>
            <a:ext cx="12192000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>
              <a:defRPr/>
            </a:pP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How </a:t>
            </a: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it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all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began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...</a:t>
            </a:r>
            <a:endParaRPr lang="nl-NL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381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7F32FA-B8B3-3C4F-8F7C-90C3E9B53E2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Afbeelding 14" descr="Afbeelding met gebouw, buiten, persoon, tekst&#10;&#10;Automatisch gegenereerde beschrijving">
            <a:extLst>
              <a:ext uri="{FF2B5EF4-FFF2-40B4-BE49-F238E27FC236}">
                <a16:creationId xmlns:a16="http://schemas.microsoft.com/office/drawing/2014/main" id="{0036A94B-BAD1-974C-B3C8-C31CBBFD61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1" y="527887"/>
            <a:ext cx="4580147" cy="4689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B373BAB7-DBCA-0B41-8EEA-22ACE5D22806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E1E6AC8E-AA4C-4049-8AFA-7F61E412E3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rcRect l="-574" t="3887" r="430" b="-3632"/>
          <a:stretch/>
        </p:blipFill>
        <p:spPr>
          <a:xfrm>
            <a:off x="5361233" y="772489"/>
            <a:ext cx="3424014" cy="1882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4C0648E5-FEBD-B928-C6F9-D96DD3D9251A}"/>
              </a:ext>
            </a:extLst>
          </p:cNvPr>
          <p:cNvSpPr txBox="1"/>
          <p:nvPr/>
        </p:nvSpPr>
        <p:spPr>
          <a:xfrm>
            <a:off x="6402360" y="2868668"/>
            <a:ext cx="5545479" cy="25509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3825"/>
              </a:lnSpc>
            </a:pPr>
            <a:r>
              <a:rPr lang="nl-NL" sz="1600" i="1">
                <a:latin typeface="Libre Baskerville"/>
                <a:ea typeface="Calibri"/>
                <a:cs typeface="Segoe UI"/>
              </a:rPr>
              <a:t>“</a:t>
            </a:r>
            <a:r>
              <a:rPr lang="nl-NL" sz="1600" i="1" err="1">
                <a:latin typeface="Libre Baskerville"/>
                <a:ea typeface="Calibri"/>
                <a:cs typeface="Segoe UI"/>
              </a:rPr>
              <a:t>Please</a:t>
            </a:r>
            <a:r>
              <a:rPr lang="nl-NL" sz="1600" i="1">
                <a:latin typeface="Libre Baskerville"/>
                <a:ea typeface="Calibri"/>
                <a:cs typeface="Segoe UI"/>
              </a:rPr>
              <a:t> take </a:t>
            </a:r>
            <a:r>
              <a:rPr lang="nl-NL" sz="1600" i="1" err="1">
                <a:latin typeface="Libre Baskerville"/>
                <a:ea typeface="Calibri"/>
                <a:cs typeface="Segoe UI"/>
              </a:rPr>
              <a:t>good</a:t>
            </a:r>
            <a:r>
              <a:rPr lang="nl-NL" sz="1600" i="1">
                <a:latin typeface="Libre Baskerville"/>
                <a:ea typeface="Calibri"/>
                <a:cs typeface="Segoe UI"/>
              </a:rPr>
              <a:t> care of </a:t>
            </a:r>
            <a:r>
              <a:rPr lang="nl-NL" sz="1600" i="1" err="1">
                <a:latin typeface="Libre Baskerville"/>
                <a:ea typeface="Calibri"/>
                <a:cs typeface="Segoe UI"/>
              </a:rPr>
              <a:t>our</a:t>
            </a:r>
            <a:r>
              <a:rPr lang="nl-NL" sz="1600" i="1">
                <a:latin typeface="Libre Baskerville"/>
                <a:ea typeface="Calibri"/>
                <a:cs typeface="Segoe UI"/>
              </a:rPr>
              <a:t> </a:t>
            </a:r>
            <a:r>
              <a:rPr lang="nl-NL" sz="1600" i="1" err="1">
                <a:latin typeface="Libre Baskerville"/>
                <a:ea typeface="Calibri"/>
                <a:cs typeface="Segoe UI"/>
              </a:rPr>
              <a:t>city</a:t>
            </a:r>
            <a:r>
              <a:rPr lang="nl-NL" sz="1600" i="1">
                <a:latin typeface="Libre Baskerville"/>
                <a:ea typeface="Calibri"/>
                <a:cs typeface="Segoe UI"/>
              </a:rPr>
              <a:t> </a:t>
            </a:r>
            <a:r>
              <a:rPr lang="nl-NL" sz="1600" i="1" err="1">
                <a:latin typeface="Libre Baskerville"/>
                <a:ea typeface="Calibri"/>
                <a:cs typeface="Segoe UI"/>
              </a:rPr>
              <a:t>and</a:t>
            </a:r>
            <a:r>
              <a:rPr lang="nl-NL" sz="1600" i="1">
                <a:latin typeface="Libre Baskerville"/>
                <a:ea typeface="Calibri"/>
                <a:cs typeface="Segoe UI"/>
              </a:rPr>
              <a:t> of </a:t>
            </a:r>
            <a:r>
              <a:rPr lang="nl-NL" sz="1600" i="1" err="1">
                <a:latin typeface="Libre Baskerville"/>
                <a:ea typeface="Calibri"/>
                <a:cs typeface="Segoe UI"/>
              </a:rPr>
              <a:t>each</a:t>
            </a:r>
            <a:r>
              <a:rPr lang="nl-NL" sz="1600" i="1">
                <a:latin typeface="Libre Baskerville"/>
                <a:ea typeface="Calibri"/>
                <a:cs typeface="Segoe UI"/>
              </a:rPr>
              <a:t> </a:t>
            </a:r>
            <a:r>
              <a:rPr lang="nl-NL" sz="1600" i="1" err="1">
                <a:latin typeface="Libre Baskerville"/>
                <a:ea typeface="Calibri"/>
                <a:cs typeface="Segoe UI"/>
              </a:rPr>
              <a:t>other</a:t>
            </a:r>
            <a:r>
              <a:rPr lang="nl-NL" sz="1600" i="1">
                <a:latin typeface="Libre Baskerville"/>
                <a:ea typeface="Calibri"/>
                <a:cs typeface="Segoe UI"/>
              </a:rPr>
              <a:t>. </a:t>
            </a:r>
            <a:r>
              <a:rPr lang="nl-NL" sz="1600" i="1" err="1">
                <a:latin typeface="Libre Baskerville"/>
                <a:ea typeface="Calibri"/>
                <a:cs typeface="Segoe UI"/>
              </a:rPr>
              <a:t>Farewell</a:t>
            </a:r>
            <a:r>
              <a:rPr lang="nl-NL" sz="1600" i="1">
                <a:latin typeface="Libre Baskerville"/>
                <a:ea typeface="Calibri"/>
                <a:cs typeface="Segoe UI"/>
              </a:rPr>
              <a:t>”</a:t>
            </a:r>
            <a:r>
              <a:rPr lang="en-US" sz="1600" i="1">
                <a:latin typeface="Libre Baskerville"/>
                <a:ea typeface="Calibri"/>
                <a:cs typeface="Segoe UI"/>
              </a:rPr>
              <a:t>​</a:t>
            </a:r>
            <a:br>
              <a:rPr lang="en-US" sz="1600" i="1">
                <a:latin typeface="Libre Baskerville"/>
                <a:ea typeface="Calibri"/>
                <a:cs typeface="Segoe UI"/>
              </a:rPr>
            </a:br>
            <a:endParaRPr lang="en-US" sz="1600">
              <a:latin typeface="Calibri"/>
              <a:ea typeface="Calibri"/>
              <a:cs typeface="Segoe UI"/>
            </a:endParaRPr>
          </a:p>
          <a:p>
            <a:pPr>
              <a:lnSpc>
                <a:spcPts val="4200"/>
              </a:lnSpc>
            </a:pPr>
            <a:r>
              <a:rPr lang="en-US" sz="1600">
                <a:latin typeface="Calibri"/>
                <a:ea typeface="Calibri"/>
                <a:cs typeface="Segoe UI"/>
              </a:rPr>
              <a:t>​</a:t>
            </a:r>
            <a:r>
              <a:rPr lang="nl-NL" sz="1600" err="1">
                <a:latin typeface="Calibri"/>
                <a:ea typeface="Calibri"/>
                <a:cs typeface="Segoe UI"/>
              </a:rPr>
              <a:t>Eberhard</a:t>
            </a:r>
            <a:r>
              <a:rPr lang="nl-NL" sz="1600">
                <a:latin typeface="Calibri"/>
                <a:ea typeface="Calibri"/>
                <a:cs typeface="Segoe UI"/>
              </a:rPr>
              <a:t> van der Laan  </a:t>
            </a:r>
            <a:r>
              <a:rPr lang="nl-NL" sz="1600" b="0" i="0">
                <a:solidFill>
                  <a:srgbClr val="474747"/>
                </a:solidFill>
                <a:effectLst/>
                <a:latin typeface="Google Sans"/>
              </a:rPr>
              <a:t>(*) </a:t>
            </a:r>
            <a:r>
              <a:rPr lang="nl-NL" sz="1600">
                <a:latin typeface="Calibri"/>
                <a:ea typeface="Calibri"/>
                <a:cs typeface="Segoe UI"/>
              </a:rPr>
              <a:t>28-06-1955   </a:t>
            </a:r>
            <a:r>
              <a:rPr lang="nl-NL" sz="1600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†</a:t>
            </a:r>
            <a:r>
              <a:rPr lang="nl-NL" sz="1600">
                <a:latin typeface="Calibri"/>
                <a:ea typeface="Calibri"/>
                <a:cs typeface="Segoe UI"/>
              </a:rPr>
              <a:t> 5-10-2017 </a:t>
            </a:r>
          </a:p>
          <a:p>
            <a:pPr>
              <a:lnSpc>
                <a:spcPts val="4200"/>
              </a:lnSpc>
            </a:pPr>
            <a:r>
              <a:rPr lang="nl-NL" sz="1600" err="1">
                <a:latin typeface="Calibri"/>
                <a:ea typeface="Calibri"/>
                <a:cs typeface="Segoe UI"/>
              </a:rPr>
              <a:t>Mayor</a:t>
            </a:r>
            <a:r>
              <a:rPr lang="nl-NL" sz="1600">
                <a:latin typeface="Calibri"/>
                <a:ea typeface="Calibri"/>
                <a:cs typeface="Segoe UI"/>
              </a:rPr>
              <a:t> of Amsterdam in 2010 – 2017</a:t>
            </a:r>
            <a:endParaRPr lang="en-US" sz="1600">
              <a:latin typeface="Calibri"/>
              <a:ea typeface="Calibr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927144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7F32FA-B8B3-3C4F-8F7C-90C3E9B53E24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Afbeelding 2" descr="Afbeelding met tafel, binnen, gebouw, vloer&#10;&#10;Automatisch gegenereerde beschrijving">
            <a:extLst>
              <a:ext uri="{FF2B5EF4-FFF2-40B4-BE49-F238E27FC236}">
                <a16:creationId xmlns:a16="http://schemas.microsoft.com/office/drawing/2014/main" id="{C4042979-4608-134B-9632-91E4653D7B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41" r="24924"/>
          <a:stretch/>
        </p:blipFill>
        <p:spPr>
          <a:xfrm>
            <a:off x="8214463" y="463468"/>
            <a:ext cx="3361431" cy="4699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1FD85A5-3B69-DD46-BA22-FADF8C5DD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105" y="463468"/>
            <a:ext cx="3192669" cy="3192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3690AAD-5CCB-874F-BE52-FA773974E4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06" y="2774358"/>
            <a:ext cx="3192669" cy="2400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BA66196F-0C53-564B-9D10-EFE9B05F8D03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 descr="Afbeelding met persoon, binnen, staand, person&#10;&#10;Automatisch gegenereerde beschrijving">
            <a:extLst>
              <a:ext uri="{FF2B5EF4-FFF2-40B4-BE49-F238E27FC236}">
                <a16:creationId xmlns:a16="http://schemas.microsoft.com/office/drawing/2014/main" id="{11CDF20F-4F84-3B87-6724-DBADF357416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2102" t="4144" r="-280" b="-4144"/>
          <a:stretch/>
        </p:blipFill>
        <p:spPr>
          <a:xfrm>
            <a:off x="4625184" y="444444"/>
            <a:ext cx="2872769" cy="4669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Afbeelding 5" descr="Afbeelding met mes, tafel&#10;&#10;Automatisch gegenereerde beschrijving">
            <a:extLst>
              <a:ext uri="{FF2B5EF4-FFF2-40B4-BE49-F238E27FC236}">
                <a16:creationId xmlns:a16="http://schemas.microsoft.com/office/drawing/2014/main" id="{224B8E17-B5D8-9265-9D11-03E9E9850A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5184" y="3750238"/>
            <a:ext cx="2872769" cy="1436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6264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59D0E-4FC6-D476-DADD-FB284F804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C72890-2754-8BD7-358C-A85C1CE75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 err="1">
                <a:latin typeface="+mn-lt"/>
                <a:ea typeface="Calibri"/>
                <a:cs typeface="Calibri"/>
              </a:rPr>
              <a:t>Our</a:t>
            </a:r>
            <a:r>
              <a:rPr lang="nl-NL" sz="3200" b="1">
                <a:latin typeface="+mn-lt"/>
                <a:ea typeface="Calibri"/>
                <a:cs typeface="Calibri"/>
              </a:rPr>
              <a:t> </a:t>
            </a:r>
            <a:r>
              <a:rPr lang="nl-NL" sz="3200" b="1" err="1">
                <a:latin typeface="+mn-lt"/>
                <a:ea typeface="Calibri"/>
                <a:cs typeface="Calibri"/>
              </a:rPr>
              <a:t>succesful</a:t>
            </a:r>
            <a:r>
              <a:rPr lang="nl-NL" sz="3200" b="1">
                <a:latin typeface="+mn-lt"/>
                <a:ea typeface="Calibri"/>
                <a:cs typeface="Calibri"/>
              </a:rPr>
              <a:t> </a:t>
            </a:r>
            <a:r>
              <a:rPr lang="nl-NL" sz="3200" b="1" err="1">
                <a:latin typeface="+mn-lt"/>
                <a:ea typeface="Calibri"/>
                <a:cs typeface="Calibri"/>
              </a:rPr>
              <a:t>launch</a:t>
            </a:r>
            <a:r>
              <a:rPr lang="nl-NL" sz="3200" b="1">
                <a:latin typeface="+mn-lt"/>
                <a:ea typeface="Calibri"/>
                <a:cs typeface="Calibri"/>
              </a:rPr>
              <a:t>: a </a:t>
            </a:r>
            <a:r>
              <a:rPr lang="nl-NL" sz="3200" b="1" err="1">
                <a:latin typeface="+mn-lt"/>
                <a:ea typeface="Calibri"/>
                <a:cs typeface="Calibri"/>
              </a:rPr>
              <a:t>combination</a:t>
            </a:r>
            <a:r>
              <a:rPr lang="nl-NL" sz="3200" b="1">
                <a:latin typeface="+mn-lt"/>
                <a:ea typeface="Calibri"/>
                <a:cs typeface="Calibri"/>
              </a:rPr>
              <a:t> of factors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547F889-81B0-3745-0576-6B48C84FFD1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0C8FE16D-7B22-54BA-4987-F9410C1E77F9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Afbeelding 22" descr="Afbeelding met persoon, muur, man, eten&#10;&#10;Automatisch gegenereerde beschrijving">
            <a:extLst>
              <a:ext uri="{FF2B5EF4-FFF2-40B4-BE49-F238E27FC236}">
                <a16:creationId xmlns:a16="http://schemas.microsoft.com/office/drawing/2014/main" id="{320C2CF0-C746-0215-625E-45E714B277D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5265" y="1432311"/>
            <a:ext cx="1377157" cy="1633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Afbeelding 2" descr="Bitterbal sateh ayam 30 gr dv | HANOS Horeca Groothandel">
            <a:extLst>
              <a:ext uri="{FF2B5EF4-FFF2-40B4-BE49-F238E27FC236}">
                <a16:creationId xmlns:a16="http://schemas.microsoft.com/office/drawing/2014/main" id="{C05DD4A9-87FD-2748-81E9-2758D37706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1333500"/>
            <a:ext cx="3257550" cy="1485900"/>
          </a:xfrm>
          <a:prstGeom prst="rect">
            <a:avLst/>
          </a:prstGeom>
        </p:spPr>
      </p:pic>
      <p:pic>
        <p:nvPicPr>
          <p:cNvPr id="5" name="Afbeelding 4" descr="Vermaat groep">
            <a:extLst>
              <a:ext uri="{FF2B5EF4-FFF2-40B4-BE49-F238E27FC236}">
                <a16:creationId xmlns:a16="http://schemas.microsoft.com/office/drawing/2014/main" id="{116A51BF-7AE9-906C-F9C1-367DF58D37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2899172"/>
            <a:ext cx="3400425" cy="1352550"/>
          </a:xfrm>
          <a:prstGeom prst="rect">
            <a:avLst/>
          </a:prstGeom>
        </p:spPr>
      </p:pic>
      <p:pic>
        <p:nvPicPr>
          <p:cNvPr id="7" name="Afbeelding 6" descr="Afbeelding met tekst, Lettertype, wit, Graphics&#10;&#10;Door AI gegenereerde inhoud is mogelijk onjuist.">
            <a:extLst>
              <a:ext uri="{FF2B5EF4-FFF2-40B4-BE49-F238E27FC236}">
                <a16:creationId xmlns:a16="http://schemas.microsoft.com/office/drawing/2014/main" id="{AEC7215C-A231-25CB-3417-906884B006A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3871" r="128" b="46924"/>
          <a:stretch/>
        </p:blipFill>
        <p:spPr>
          <a:xfrm>
            <a:off x="595764" y="4535032"/>
            <a:ext cx="2906666" cy="413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Afbeelding 9" descr="Afbeelding met persoon, buiten, gras, gebouw&#10;&#10;Automatisch gegenereerde beschrijving">
            <a:extLst>
              <a:ext uri="{FF2B5EF4-FFF2-40B4-BE49-F238E27FC236}">
                <a16:creationId xmlns:a16="http://schemas.microsoft.com/office/drawing/2014/main" id="{7D14734A-3E97-C1A8-749A-4361112FB0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3228" y="1432320"/>
            <a:ext cx="1475185" cy="1641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Afbeelding 14" descr="Afbeelding met tekst, kleding, person, persoon&#10;&#10;Door AI gegenereerde inhoud is mogelijk onjuist.">
            <a:extLst>
              <a:ext uri="{FF2B5EF4-FFF2-40B4-BE49-F238E27FC236}">
                <a16:creationId xmlns:a16="http://schemas.microsoft.com/office/drawing/2014/main" id="{89BCECFC-1E68-B09A-21A7-E336EAD2B81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6579" t="30872" r="39869" b="13004"/>
          <a:stretch/>
        </p:blipFill>
        <p:spPr>
          <a:xfrm>
            <a:off x="4137420" y="1432174"/>
            <a:ext cx="2679383" cy="2539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fbeelding 10" descr="Afbeelding met kop, koffie, tafel, drank&#10;&#10;Automatisch gegenereerde beschrijving">
            <a:extLst>
              <a:ext uri="{FF2B5EF4-FFF2-40B4-BE49-F238E27FC236}">
                <a16:creationId xmlns:a16="http://schemas.microsoft.com/office/drawing/2014/main" id="{687A391A-BE70-464E-5081-F7F6EA9B67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93644" y="2975372"/>
            <a:ext cx="1718071" cy="1639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Afbeelding 13" descr="Afbeelding met kop, tafel, koffie, drank&#10;&#10;Automatisch gegenereerde beschrijving">
            <a:extLst>
              <a:ext uri="{FF2B5EF4-FFF2-40B4-BE49-F238E27FC236}">
                <a16:creationId xmlns:a16="http://schemas.microsoft.com/office/drawing/2014/main" id="{C9C8B9B7-2D56-67C3-7F37-E3BA66FF764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0514" y="3730409"/>
            <a:ext cx="1436099" cy="1611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Afbeelding 17" descr="Afbeelding met tekst, Lettertype, symbool, cirkel&#10;&#10;Door AI gegenereerde inhoud is mogelijk onjuist.">
            <a:extLst>
              <a:ext uri="{FF2B5EF4-FFF2-40B4-BE49-F238E27FC236}">
                <a16:creationId xmlns:a16="http://schemas.microsoft.com/office/drawing/2014/main" id="{3341DAA8-9EAB-46FB-F60D-8E572B235F3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94194" y="3530340"/>
            <a:ext cx="1138979" cy="1138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Afbeelding 19" descr="Afbeelding met symbool, Lettertype, logo, cirkel&#10;&#10;Automatisch gegenereerde beschrijving">
            <a:extLst>
              <a:ext uri="{FF2B5EF4-FFF2-40B4-BE49-F238E27FC236}">
                <a16:creationId xmlns:a16="http://schemas.microsoft.com/office/drawing/2014/main" id="{9F3D4180-4724-1541-E180-414A51E959A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33672" y="3530340"/>
            <a:ext cx="1138979" cy="1138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Tekstvak 20">
            <a:extLst>
              <a:ext uri="{FF2B5EF4-FFF2-40B4-BE49-F238E27FC236}">
                <a16:creationId xmlns:a16="http://schemas.microsoft.com/office/drawing/2014/main" id="{17138E13-11DF-C9DA-9247-82C9918A9272}"/>
              </a:ext>
            </a:extLst>
          </p:cNvPr>
          <p:cNvSpPr txBox="1"/>
          <p:nvPr/>
        </p:nvSpPr>
        <p:spPr>
          <a:xfrm>
            <a:off x="453258" y="5987202"/>
            <a:ext cx="748677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b="1">
                <a:ea typeface="Calibri"/>
                <a:cs typeface="Calibri"/>
              </a:rPr>
              <a:t>Momentum – </a:t>
            </a:r>
            <a:r>
              <a:rPr lang="nl-NL" b="1" err="1">
                <a:ea typeface="Calibri"/>
                <a:cs typeface="Calibri"/>
              </a:rPr>
              <a:t>great</a:t>
            </a:r>
            <a:r>
              <a:rPr lang="nl-NL" b="1">
                <a:ea typeface="Calibri"/>
                <a:cs typeface="Calibri"/>
              </a:rPr>
              <a:t> partners – PR - </a:t>
            </a:r>
            <a:r>
              <a:rPr lang="nl-NL" b="1" err="1">
                <a:ea typeface="Calibri"/>
                <a:cs typeface="Calibri"/>
              </a:rPr>
              <a:t>visibility</a:t>
            </a:r>
            <a:r>
              <a:rPr lang="nl-NL" b="1">
                <a:ea typeface="Calibri"/>
                <a:cs typeface="Calibri"/>
              </a:rPr>
              <a:t> – happy </a:t>
            </a:r>
            <a:r>
              <a:rPr lang="nl-NL" b="1" err="1">
                <a:ea typeface="Calibri"/>
                <a:cs typeface="Calibri"/>
              </a:rPr>
              <a:t>faces</a:t>
            </a:r>
            <a:r>
              <a:rPr lang="nl-NL" b="1">
                <a:ea typeface="Calibri"/>
                <a:cs typeface="Calibri"/>
              </a:rPr>
              <a:t> - </a:t>
            </a:r>
            <a:r>
              <a:rPr lang="nl-NL" b="1" err="1">
                <a:ea typeface="Calibri"/>
                <a:cs typeface="Calibri"/>
              </a:rPr>
              <a:t>recognition</a:t>
            </a:r>
            <a:r>
              <a:rPr lang="nl-NL" b="1">
                <a:ea typeface="Calibri"/>
                <a:cs typeface="Calibri"/>
              </a:rPr>
              <a:t> </a:t>
            </a:r>
            <a:endParaRPr lang="nl-NL" b="1"/>
          </a:p>
        </p:txBody>
      </p:sp>
    </p:spTree>
    <p:extLst>
      <p:ext uri="{BB962C8B-B14F-4D97-AF65-F5344CB8AC3E}">
        <p14:creationId xmlns:p14="http://schemas.microsoft.com/office/powerpoint/2010/main" val="796442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>
            <a:extLst>
              <a:ext uri="{FF2B5EF4-FFF2-40B4-BE49-F238E27FC236}">
                <a16:creationId xmlns:a16="http://schemas.microsoft.com/office/drawing/2014/main" id="{9636B4F0-D3F4-D344-94CF-DD877EF48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12" y="-67172"/>
            <a:ext cx="12192211" cy="9188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Freeform 6">
            <a:extLst>
              <a:ext uri="{FF2B5EF4-FFF2-40B4-BE49-F238E27FC236}">
                <a16:creationId xmlns:a16="http://schemas.microsoft.com/office/drawing/2014/main" id="{009A0868-D5BF-14DA-F1C0-7325AC2FC2D2}"/>
              </a:ext>
            </a:extLst>
          </p:cNvPr>
          <p:cNvSpPr/>
          <p:nvPr/>
        </p:nvSpPr>
        <p:spPr>
          <a:xfrm>
            <a:off x="8022771" y="4704380"/>
            <a:ext cx="3919664" cy="2630841"/>
          </a:xfrm>
          <a:custGeom>
            <a:avLst/>
            <a:gdLst/>
            <a:ahLst/>
            <a:cxnLst/>
            <a:rect l="l" t="t" r="r" b="b"/>
            <a:pathLst>
              <a:path w="5879496" h="3946262">
                <a:moveTo>
                  <a:pt x="0" y="0"/>
                </a:moveTo>
                <a:lnTo>
                  <a:pt x="5879496" y="0"/>
                </a:lnTo>
                <a:lnTo>
                  <a:pt x="5879496" y="3946262"/>
                </a:lnTo>
                <a:lnTo>
                  <a:pt x="0" y="39462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615" b="-6615"/>
            </a:stretch>
          </a:blipFill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9705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7A361-ACCE-E843-A76B-87572170B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44275-246D-6488-7F46-12E066240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 err="1">
                <a:latin typeface="+mn-lt"/>
              </a:rPr>
              <a:t>Our</a:t>
            </a:r>
            <a:r>
              <a:rPr lang="nl-NL" sz="3200" b="1">
                <a:latin typeface="+mn-lt"/>
              </a:rPr>
              <a:t> mantra's</a:t>
            </a: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4F07225-EC59-D130-3FF7-8559264631F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17FCC9FA-47CB-3869-9541-9AD9326B06C8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420E1D-1755-B274-3362-FE79C2CA0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46" y="1754764"/>
            <a:ext cx="10416301" cy="33463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" sz="2200">
                <a:solidFill>
                  <a:srgbClr val="1F1F1F"/>
                </a:solidFill>
                <a:ea typeface="Calibri"/>
                <a:cs typeface="Calibri"/>
              </a:rPr>
              <a:t>Think big – act small</a:t>
            </a:r>
            <a:endParaRPr lang="nl-NL" sz="2200">
              <a:ea typeface="Calibri"/>
              <a:cs typeface="Calibri"/>
            </a:endParaRPr>
          </a:p>
          <a:p>
            <a:r>
              <a:rPr lang="en" sz="2200">
                <a:solidFill>
                  <a:srgbClr val="1F1F1F"/>
                </a:solidFill>
                <a:latin typeface="Calibri"/>
                <a:ea typeface="Calibri"/>
                <a:cs typeface="Calibri"/>
              </a:rPr>
              <a:t>Yes we can </a:t>
            </a:r>
            <a:endParaRPr lang="en-US" sz="2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en" sz="2200">
                <a:solidFill>
                  <a:srgbClr val="1F1F1F"/>
                </a:solidFill>
                <a:latin typeface="Calibri"/>
                <a:ea typeface="Calibri"/>
                <a:cs typeface="Calibri"/>
              </a:rPr>
              <a:t>Take less to give more – doing good is contagious</a:t>
            </a:r>
            <a:endParaRPr lang="en-US" sz="2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en" sz="2200">
                <a:solidFill>
                  <a:srgbClr val="1F1F1F"/>
                </a:solidFill>
                <a:latin typeface="Calibri"/>
                <a:ea typeface="Calibri"/>
                <a:cs typeface="Calibri"/>
              </a:rPr>
              <a:t>Hocus pocus focus</a:t>
            </a:r>
            <a:endParaRPr lang="en-US" sz="2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en" sz="2200">
                <a:solidFill>
                  <a:srgbClr val="1F1F1F"/>
                </a:solidFill>
                <a:latin typeface="Calibri"/>
                <a:ea typeface="Calibri"/>
                <a:cs typeface="Calibri"/>
              </a:rPr>
              <a:t>It has to stay fun</a:t>
            </a:r>
            <a:endParaRPr lang="en-US" sz="2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en" sz="2200">
                <a:solidFill>
                  <a:srgbClr val="1F1F1F"/>
                </a:solidFill>
                <a:latin typeface="Calibri"/>
                <a:ea typeface="Calibri"/>
                <a:cs typeface="Calibri"/>
              </a:rPr>
              <a:t>Slow but steady </a:t>
            </a:r>
            <a:endParaRPr lang="en-US" sz="2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en" sz="2200">
                <a:solidFill>
                  <a:srgbClr val="1F1F1F"/>
                </a:solidFill>
                <a:latin typeface="Calibri"/>
                <a:ea typeface="Calibri"/>
                <a:cs typeface="Calibri"/>
              </a:rPr>
              <a:t>Patience is a virtue</a:t>
            </a:r>
            <a:endParaRPr lang="en-US" sz="2200">
              <a:latin typeface="Calibri"/>
              <a:ea typeface="Calibri"/>
              <a:cs typeface="Calibri"/>
            </a:endParaRPr>
          </a:p>
          <a:p>
            <a:endParaRPr lang="nl-NL">
              <a:ea typeface="Calibri"/>
              <a:cs typeface="Calibri"/>
            </a:endParaRPr>
          </a:p>
        </p:txBody>
      </p:sp>
      <p:pic>
        <p:nvPicPr>
          <p:cNvPr id="5" name="Afbeelding 4" descr="Afbeelding met persoon, binnen, person, kleding&#10;&#10;Automatisch gegenereerde beschrijving">
            <a:extLst>
              <a:ext uri="{FF2B5EF4-FFF2-40B4-BE49-F238E27FC236}">
                <a16:creationId xmlns:a16="http://schemas.microsoft.com/office/drawing/2014/main" id="{AEF45FFA-C315-7DE5-059C-EA07526C27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0599" y="3424918"/>
            <a:ext cx="3678917" cy="1836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8329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DD027-63AB-D1F9-BCC8-74FE91DB6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69847F90-815B-0303-55F4-24ECA6861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21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0FB28FA-5FE1-4392-5DF1-EE4098EA3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767" y="2316491"/>
            <a:ext cx="10515600" cy="3883490"/>
          </a:xfrm>
        </p:spPr>
        <p:txBody>
          <a:bodyPr>
            <a:normAutofit/>
          </a:bodyPr>
          <a:lstStyle/>
          <a:p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endParaRPr lang="nl-NL" sz="2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0DDD399-F8E3-E75F-81AA-6D95B60EFBA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9400478" y="5988204"/>
            <a:ext cx="2626422" cy="679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F095D0A-6372-EDBE-9A5B-0EC1F2890A90}"/>
              </a:ext>
            </a:extLst>
          </p:cNvPr>
          <p:cNvSpPr txBox="1"/>
          <p:nvPr/>
        </p:nvSpPr>
        <p:spPr>
          <a:xfrm>
            <a:off x="0" y="4176061"/>
            <a:ext cx="12192000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>
              <a:defRPr/>
            </a:pP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Facts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and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figures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2018 - 2025</a:t>
            </a:r>
            <a:endParaRPr lang="nl-NL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7615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39FA1-81D4-BBA5-906E-AF71FB878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7E3730-607C-F737-C0F2-DC668A855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 err="1">
                <a:latin typeface="+mn-lt"/>
              </a:rPr>
              <a:t>Our</a:t>
            </a:r>
            <a:r>
              <a:rPr lang="nl-NL" sz="3200" b="1">
                <a:latin typeface="+mn-lt"/>
              </a:rPr>
              <a:t> cookies </a:t>
            </a:r>
            <a:r>
              <a:rPr lang="nl-NL" sz="3200" b="1" err="1">
                <a:latin typeface="+mn-lt"/>
              </a:rPr>
              <a:t>served</a:t>
            </a:r>
            <a:r>
              <a:rPr lang="nl-NL" sz="3200" b="1">
                <a:latin typeface="+mn-lt"/>
              </a:rPr>
              <a:t> </a:t>
            </a:r>
            <a:r>
              <a:rPr lang="nl-NL" sz="3200" b="1" err="1">
                <a:latin typeface="+mn-lt"/>
              </a:rPr>
              <a:t>the</a:t>
            </a:r>
            <a:r>
              <a:rPr lang="nl-NL" sz="3200" b="1">
                <a:latin typeface="+mn-lt"/>
              </a:rPr>
              <a:t> </a:t>
            </a:r>
            <a:r>
              <a:rPr lang="nl-NL" sz="3200" b="1" err="1">
                <a:latin typeface="+mn-lt"/>
              </a:rPr>
              <a:t>hospitality</a:t>
            </a:r>
            <a:r>
              <a:rPr lang="nl-NL" sz="3200" b="1">
                <a:latin typeface="+mn-lt"/>
              </a:rPr>
              <a:t> </a:t>
            </a:r>
            <a:r>
              <a:rPr lang="nl-NL" sz="3200" b="1" err="1">
                <a:latin typeface="+mn-lt"/>
              </a:rPr>
              <a:t>industry</a:t>
            </a:r>
            <a:endParaRPr lang="nl-NL" err="1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9F38D7C-A67E-3CDA-D624-45BC9607EF6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2699386E-EA14-E0D4-5A7F-8F6AE8916DB3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 descr="Afbeelding met tekst, Verpakkingsmateriaal, Verpakking en etiketten, houten&#10;&#10;Automatisch gegenereerde beschrijving">
            <a:extLst>
              <a:ext uri="{FF2B5EF4-FFF2-40B4-BE49-F238E27FC236}">
                <a16:creationId xmlns:a16="http://schemas.microsoft.com/office/drawing/2014/main" id="{9BF4BB59-80F9-E880-853A-A0FD97F155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61" t="20791" r="2455" b="17606"/>
          <a:stretch/>
        </p:blipFill>
        <p:spPr>
          <a:xfrm>
            <a:off x="938749" y="1963836"/>
            <a:ext cx="5160199" cy="2762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fbeelding 10" descr="Afbeelding met tekst, schermopname&#10;&#10;Door AI gegenereerde inhoud is mogelijk onjuist.">
            <a:extLst>
              <a:ext uri="{FF2B5EF4-FFF2-40B4-BE49-F238E27FC236}">
                <a16:creationId xmlns:a16="http://schemas.microsoft.com/office/drawing/2014/main" id="{5AB8255C-D5B1-3DDF-B2A8-75DB58DE78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55" b="-796"/>
          <a:stretch/>
        </p:blipFill>
        <p:spPr>
          <a:xfrm>
            <a:off x="7987389" y="1529450"/>
            <a:ext cx="2090194" cy="3634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1227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EB32D-5BC6-80BB-FC0F-951A08410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2FB670-DEEC-41B0-780B-B3A9E85C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  <a:ea typeface="Calibri"/>
                <a:cs typeface="Calibri"/>
              </a:rPr>
              <a:t>The </a:t>
            </a:r>
            <a:r>
              <a:rPr lang="nl-NL" sz="3200" b="1" err="1">
                <a:latin typeface="+mn-lt"/>
                <a:ea typeface="Calibri"/>
                <a:cs typeface="Calibri"/>
              </a:rPr>
              <a:t>result</a:t>
            </a:r>
            <a:r>
              <a:rPr lang="nl-NL" sz="3200" b="1">
                <a:latin typeface="+mn-lt"/>
                <a:ea typeface="Calibri"/>
                <a:cs typeface="Calibri"/>
              </a:rPr>
              <a:t> of </a:t>
            </a:r>
            <a:r>
              <a:rPr lang="nl-NL" sz="3200" b="1" err="1">
                <a:latin typeface="+mn-lt"/>
                <a:ea typeface="Calibri"/>
                <a:cs typeface="Calibri"/>
              </a:rPr>
              <a:t>our</a:t>
            </a:r>
            <a:r>
              <a:rPr lang="nl-NL" sz="3200" b="1">
                <a:latin typeface="+mn-lt"/>
                <a:ea typeface="Calibri"/>
                <a:cs typeface="Calibri"/>
              </a:rPr>
              <a:t> </a:t>
            </a:r>
            <a:r>
              <a:rPr lang="nl-NL" sz="3200" b="1" err="1">
                <a:latin typeface="+mn-lt"/>
                <a:ea typeface="Calibri"/>
                <a:cs typeface="Calibri"/>
              </a:rPr>
              <a:t>activities</a:t>
            </a:r>
            <a:r>
              <a:rPr lang="nl-NL" sz="3200" b="1">
                <a:latin typeface="+mn-lt"/>
                <a:ea typeface="Calibri"/>
                <a:cs typeface="Calibri"/>
              </a:rPr>
              <a:t> </a:t>
            </a:r>
            <a:r>
              <a:rPr lang="nl-NL" sz="3200" b="1" err="1">
                <a:latin typeface="+mn-lt"/>
                <a:ea typeface="Calibri"/>
                <a:cs typeface="Calibri"/>
              </a:rPr>
              <a:t>for</a:t>
            </a:r>
            <a:r>
              <a:rPr lang="nl-NL" sz="3200" b="1">
                <a:latin typeface="+mn-lt"/>
                <a:ea typeface="Calibri"/>
                <a:cs typeface="Calibri"/>
              </a:rPr>
              <a:t> </a:t>
            </a:r>
            <a:r>
              <a:rPr lang="nl-NL" sz="3200" b="1" err="1">
                <a:latin typeface="+mn-lt"/>
                <a:ea typeface="Calibri"/>
                <a:cs typeface="Calibri"/>
              </a:rPr>
              <a:t>the</a:t>
            </a:r>
            <a:r>
              <a:rPr lang="nl-NL" sz="3200" b="1">
                <a:latin typeface="+mn-lt"/>
                <a:ea typeface="Calibri"/>
                <a:cs typeface="Calibri"/>
              </a:rPr>
              <a:t> </a:t>
            </a:r>
            <a:r>
              <a:rPr lang="nl-NL" sz="3200" b="1" err="1">
                <a:latin typeface="+mn-lt"/>
                <a:ea typeface="Calibri"/>
                <a:cs typeface="Calibri"/>
              </a:rPr>
              <a:t>retail</a:t>
            </a:r>
            <a:r>
              <a:rPr lang="nl-NL" sz="3200" b="1">
                <a:latin typeface="+mn-lt"/>
                <a:ea typeface="Calibri"/>
                <a:cs typeface="Calibri"/>
              </a:rPr>
              <a:t> business</a:t>
            </a: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FD33756-85A3-CBCB-6E50-F442C73C3F2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1764793F-772B-BDA2-7556-843D8962AAA6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fbeelding 5" descr="Afbeelding met tekst&#10;&#10;Automatisch gegenereerde beschrijving">
            <a:extLst>
              <a:ext uri="{FF2B5EF4-FFF2-40B4-BE49-F238E27FC236}">
                <a16:creationId xmlns:a16="http://schemas.microsoft.com/office/drawing/2014/main" id="{AF0B2B9D-ADCA-B05E-40E0-D50D98DF3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30" y="1596423"/>
            <a:ext cx="2318489" cy="3702464"/>
          </a:xfrm>
          <a:prstGeom prst="rect">
            <a:avLst/>
          </a:prstGeom>
        </p:spPr>
      </p:pic>
      <p:pic>
        <p:nvPicPr>
          <p:cNvPr id="8" name="Afbeelding 7" descr="Afbeelding met tekst, Snack, Gemaksvoeding, koekje&#10;&#10;Automatisch gegenereerde beschrijving">
            <a:extLst>
              <a:ext uri="{FF2B5EF4-FFF2-40B4-BE49-F238E27FC236}">
                <a16:creationId xmlns:a16="http://schemas.microsoft.com/office/drawing/2014/main" id="{F7F49C57-4314-FC77-0212-7327D936E8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063" y="1870028"/>
            <a:ext cx="3298317" cy="3298317"/>
          </a:xfrm>
          <a:prstGeom prst="rect">
            <a:avLst/>
          </a:prstGeom>
        </p:spPr>
      </p:pic>
      <p:pic>
        <p:nvPicPr>
          <p:cNvPr id="11" name="Afbeelding 10" descr="Afbeelding met tekst, Snack, voedsel, koekje&#10;&#10;Automatisch gegenereerde beschrijving">
            <a:extLst>
              <a:ext uri="{FF2B5EF4-FFF2-40B4-BE49-F238E27FC236}">
                <a16:creationId xmlns:a16="http://schemas.microsoft.com/office/drawing/2014/main" id="{5264424E-FBEB-6DED-CF9C-C7E8A50AB4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0" t="4281" r="20755" b="1523"/>
          <a:stretch/>
        </p:blipFill>
        <p:spPr>
          <a:xfrm>
            <a:off x="8836238" y="1687687"/>
            <a:ext cx="2177080" cy="3612009"/>
          </a:xfrm>
          <a:prstGeom prst="rect">
            <a:avLst/>
          </a:prstGeom>
        </p:spPr>
      </p:pic>
      <p:pic>
        <p:nvPicPr>
          <p:cNvPr id="13" name="Afbeelding 12" descr="Afbeelding met tekst&#10;&#10;Automatisch gegenereerde beschrijving">
            <a:extLst>
              <a:ext uri="{FF2B5EF4-FFF2-40B4-BE49-F238E27FC236}">
                <a16:creationId xmlns:a16="http://schemas.microsoft.com/office/drawing/2014/main" id="{31B6023B-41AD-2E00-85FA-12B49A7DA9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458" y="1102725"/>
            <a:ext cx="2598824" cy="464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945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E2144-BBE9-A655-9CCA-09D658913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26985-0B5C-C15E-FE8C-D5A640E0E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 err="1">
                <a:latin typeface="+mn-lt"/>
                <a:ea typeface="Calibri"/>
                <a:cs typeface="Calibri"/>
              </a:rPr>
              <a:t>Facts</a:t>
            </a:r>
            <a:r>
              <a:rPr lang="nl-NL" sz="3200" b="1">
                <a:latin typeface="+mn-lt"/>
                <a:ea typeface="Calibri"/>
                <a:cs typeface="Calibri"/>
              </a:rPr>
              <a:t> </a:t>
            </a:r>
            <a:r>
              <a:rPr lang="nl-NL" sz="3200" b="1" err="1">
                <a:latin typeface="+mn-lt"/>
                <a:ea typeface="Calibri"/>
                <a:cs typeface="Calibri"/>
              </a:rPr>
              <a:t>and</a:t>
            </a:r>
            <a:r>
              <a:rPr lang="nl-NL" sz="3200" b="1">
                <a:latin typeface="+mn-lt"/>
                <a:ea typeface="Calibri"/>
                <a:cs typeface="Calibri"/>
              </a:rPr>
              <a:t> sales of </a:t>
            </a:r>
            <a:r>
              <a:rPr lang="nl-NL" sz="3200" b="1" err="1">
                <a:latin typeface="+mn-lt"/>
                <a:ea typeface="Calibri"/>
                <a:cs typeface="Calibri"/>
              </a:rPr>
              <a:t>Eberhardjes</a:t>
            </a:r>
            <a:r>
              <a:rPr lang="nl-NL" sz="3200" b="1">
                <a:latin typeface="+mn-lt"/>
                <a:ea typeface="Calibri"/>
                <a:cs typeface="Calibri"/>
              </a:rPr>
              <a:t> in kilo's 2018 - 2024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F52682E-D8C0-9AC3-1331-4620B39F794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CAFF47D-691D-AE9C-DB60-934D2EE9D83D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04166DBF-9495-484E-63D9-C25C2E0B1C39}"/>
              </a:ext>
              <a:ext uri="{147F2762-F138-4A5C-976F-8EAC2B608ADB}">
                <a16:predDERef xmlns:a16="http://schemas.microsoft.com/office/drawing/2014/main" pred="{E6371C90-CD10-FC7D-78DE-B01491C729EB}"/>
              </a:ext>
            </a:extLst>
          </p:cNvPr>
          <p:cNvGraphicFramePr>
            <a:graphicFrameLocks/>
          </p:cNvGraphicFramePr>
          <p:nvPr/>
        </p:nvGraphicFramePr>
        <p:xfrm>
          <a:off x="1040022" y="1559045"/>
          <a:ext cx="10251055" cy="3692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kstvak 4">
            <a:extLst>
              <a:ext uri="{FF2B5EF4-FFF2-40B4-BE49-F238E27FC236}">
                <a16:creationId xmlns:a16="http://schemas.microsoft.com/office/drawing/2014/main" id="{7C2FEAB9-EC8E-DC29-88D8-3159FD940B87}"/>
              </a:ext>
            </a:extLst>
          </p:cNvPr>
          <p:cNvSpPr txBox="1"/>
          <p:nvPr/>
        </p:nvSpPr>
        <p:spPr>
          <a:xfrm>
            <a:off x="1447612" y="2512956"/>
            <a:ext cx="107296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Flying start as </a:t>
            </a:r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thé</a:t>
            </a:r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 cookie of Amsterdam</a:t>
            </a:r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FBC9415-5112-B556-CD92-CCA35E5B88CA}"/>
              </a:ext>
            </a:extLst>
          </p:cNvPr>
          <p:cNvSpPr txBox="1"/>
          <p:nvPr/>
        </p:nvSpPr>
        <p:spPr>
          <a:xfrm>
            <a:off x="2635947" y="1823117"/>
            <a:ext cx="1430786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1.000.000 </a:t>
            </a:r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Eberhardjes</a:t>
            </a:r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 </a:t>
            </a:r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sold</a:t>
            </a:r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 + 10.500 </a:t>
            </a:r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to</a:t>
            </a:r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 </a:t>
            </a:r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local</a:t>
            </a:r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 </a:t>
            </a:r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projects</a:t>
            </a:r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 MMA!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0C0BB78-E3B1-A74F-3689-B840289767F8}"/>
              </a:ext>
            </a:extLst>
          </p:cNvPr>
          <p:cNvSpPr txBox="1"/>
          <p:nvPr/>
        </p:nvSpPr>
        <p:spPr>
          <a:xfrm>
            <a:off x="4313890" y="2945577"/>
            <a:ext cx="985875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COVID</a:t>
            </a:r>
          </a:p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Q2 – Q4 2020 no </a:t>
            </a:r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income</a:t>
            </a:r>
          </a:p>
        </p:txBody>
      </p:sp>
      <p:pic>
        <p:nvPicPr>
          <p:cNvPr id="10" name="Tijdelijke aanduiding voor inhoud 6" descr="Afbeelding met Snack, koekje, Koekjes en crackers, biscuit&#10;&#10;Door AI gegenereerde inhoud is mogelijk onjuist.">
            <a:extLst>
              <a:ext uri="{FF2B5EF4-FFF2-40B4-BE49-F238E27FC236}">
                <a16:creationId xmlns:a16="http://schemas.microsoft.com/office/drawing/2014/main" id="{86A6E7FF-AC1E-961E-0313-AD5D673966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80000">
            <a:off x="10344527" y="682316"/>
            <a:ext cx="901991" cy="834334"/>
          </a:xfrm>
          <a:prstGeom prst="rect">
            <a:avLst/>
          </a:prstGeom>
        </p:spPr>
      </p:pic>
      <p:pic>
        <p:nvPicPr>
          <p:cNvPr id="12" name="Tijdelijke aanduiding voor inhoud 6" descr="Afbeelding met Snack, koekje, Koekjes en crackers, biscuit&#10;&#10;Door AI gegenereerde inhoud is mogelijk onjuist.">
            <a:extLst>
              <a:ext uri="{FF2B5EF4-FFF2-40B4-BE49-F238E27FC236}">
                <a16:creationId xmlns:a16="http://schemas.microsoft.com/office/drawing/2014/main" id="{B5CA784A-0640-C9B4-FBD4-E1CC6B3E62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">
            <a:off x="9153559" y="1250222"/>
            <a:ext cx="796887" cy="709523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DB73D1DD-1C17-B555-1118-E859CD4C89FE}"/>
              </a:ext>
            </a:extLst>
          </p:cNvPr>
          <p:cNvSpPr txBox="1"/>
          <p:nvPr/>
        </p:nvSpPr>
        <p:spPr>
          <a:xfrm>
            <a:off x="5587877" y="3147129"/>
            <a:ext cx="190125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Covid</a:t>
            </a:r>
            <a:endParaRPr lang="nl-NL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New </a:t>
            </a:r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production</a:t>
            </a:r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 line + product</a:t>
            </a:r>
            <a:endParaRPr lang="nl-NL"/>
          </a:p>
          <a:p>
            <a:pPr algn="ctr"/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Our</a:t>
            </a:r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 </a:t>
            </a:r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own</a:t>
            </a:r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 shop</a:t>
            </a:r>
            <a:endParaRPr lang="nl-NL"/>
          </a:p>
          <a:p>
            <a:pPr algn="ctr"/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Grow</a:t>
            </a:r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 </a:t>
            </a:r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professionally</a:t>
            </a:r>
            <a:endParaRPr lang="nl-NL" sz="1000" i="1">
              <a:solidFill>
                <a:srgbClr val="C00000"/>
              </a:solidFill>
              <a:ea typeface="Calibri"/>
              <a:cs typeface="Calibri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55F51D9D-4014-15CD-9627-47926C6DAA5F}"/>
              </a:ext>
            </a:extLst>
          </p:cNvPr>
          <p:cNvSpPr txBox="1"/>
          <p:nvPr/>
        </p:nvSpPr>
        <p:spPr>
          <a:xfrm>
            <a:off x="5537200" y="1654628"/>
            <a:ext cx="1364342" cy="268514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nl-NL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610D7DBB-413C-0666-858D-2EA9129DF626}"/>
              </a:ext>
            </a:extLst>
          </p:cNvPr>
          <p:cNvSpPr txBox="1"/>
          <p:nvPr/>
        </p:nvSpPr>
        <p:spPr>
          <a:xfrm>
            <a:off x="7592175" y="2774286"/>
            <a:ext cx="1097547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End of Covid</a:t>
            </a:r>
            <a:endParaRPr lang="nl-NL"/>
          </a:p>
          <a:p>
            <a:pPr algn="ctr"/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Growth</a:t>
            </a:r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 of </a:t>
            </a:r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locations</a:t>
            </a:r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 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D12890D4-B098-B646-F8A8-BB5237B0735D}"/>
              </a:ext>
            </a:extLst>
          </p:cNvPr>
          <p:cNvSpPr txBox="1"/>
          <p:nvPr/>
        </p:nvSpPr>
        <p:spPr>
          <a:xfrm>
            <a:off x="9202190" y="2241085"/>
            <a:ext cx="1115271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Steady </a:t>
            </a:r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growth</a:t>
            </a:r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...</a:t>
            </a:r>
            <a:endParaRPr lang="nl-NL"/>
          </a:p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Same </a:t>
            </a:r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results</a:t>
            </a:r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 as in 2019</a:t>
            </a:r>
          </a:p>
        </p:txBody>
      </p:sp>
      <p:pic>
        <p:nvPicPr>
          <p:cNvPr id="18" name="Afbeelding 17" descr="Afbeelding met tekst&#10;&#10;Automatisch gegenereerde beschrijving">
            <a:extLst>
              <a:ext uri="{FF2B5EF4-FFF2-40B4-BE49-F238E27FC236}">
                <a16:creationId xmlns:a16="http://schemas.microsoft.com/office/drawing/2014/main" id="{4B0B13CA-0976-7839-5AB3-7E4C2A2B31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3396" y="1104813"/>
            <a:ext cx="1179490" cy="1989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1153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7CBD4-FAA7-6819-2F3F-5CBBAF695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0C8181-DFDD-A666-F631-BAF936E68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14" y="146049"/>
            <a:ext cx="10954369" cy="1325563"/>
          </a:xfrm>
        </p:spPr>
        <p:txBody>
          <a:bodyPr>
            <a:normAutofit/>
          </a:bodyPr>
          <a:lstStyle/>
          <a:p>
            <a:r>
              <a:rPr lang="nl-NL" sz="3200" b="1" err="1">
                <a:latin typeface="+mn-lt"/>
              </a:rPr>
              <a:t>This</a:t>
            </a:r>
            <a:r>
              <a:rPr lang="nl-NL" sz="3200" b="1">
                <a:latin typeface="+mn-lt"/>
              </a:rPr>
              <a:t> is </a:t>
            </a:r>
            <a:r>
              <a:rPr lang="nl-NL" sz="3200" b="1" err="1">
                <a:latin typeface="+mn-lt"/>
              </a:rPr>
              <a:t>how</a:t>
            </a:r>
            <a:r>
              <a:rPr lang="nl-NL" sz="3200" b="1">
                <a:latin typeface="+mn-lt"/>
              </a:rPr>
              <a:t> we </a:t>
            </a:r>
            <a:r>
              <a:rPr lang="nl-NL" sz="3200" b="1" err="1">
                <a:latin typeface="+mn-lt"/>
              </a:rPr>
              <a:t>grow</a:t>
            </a:r>
            <a:endParaRPr lang="nl-NL" err="1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E59BE9-88A3-2F4E-1287-755B3DA78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9224" y="2309055"/>
            <a:ext cx="6998193" cy="20920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nl-NL" sz="2200">
                <a:ea typeface="Calibri" panose="020F0502020204030204"/>
                <a:cs typeface="Calibri" panose="020F0502020204030204"/>
              </a:rPr>
              <a:t>Focus on </a:t>
            </a:r>
            <a:r>
              <a:rPr lang="nl-NL" sz="2200" b="1" err="1">
                <a:ea typeface="Calibri" panose="020F0502020204030204"/>
                <a:cs typeface="Calibri" panose="020F0502020204030204"/>
              </a:rPr>
              <a:t>selling</a:t>
            </a:r>
            <a:r>
              <a:rPr lang="nl-NL" sz="2200" b="1">
                <a:ea typeface="Calibri" panose="020F0502020204030204"/>
                <a:cs typeface="Calibri" panose="020F0502020204030204"/>
              </a:rPr>
              <a:t> more</a:t>
            </a:r>
            <a:r>
              <a:rPr lang="nl-NL" sz="2200">
                <a:ea typeface="Calibri" panose="020F0502020204030204"/>
                <a:cs typeface="Calibri" panose="020F0502020204030204"/>
              </a:rPr>
              <a:t> cookies </a:t>
            </a:r>
          </a:p>
          <a:p>
            <a:pPr marL="457200" indent="-457200"/>
            <a:r>
              <a:rPr lang="nl-NL" sz="2200" err="1">
                <a:ea typeface="Calibri" panose="020F0502020204030204"/>
                <a:cs typeface="Calibri" panose="020F0502020204030204"/>
              </a:rPr>
              <a:t>Develop</a:t>
            </a:r>
            <a:r>
              <a:rPr lang="nl-NL" sz="2200">
                <a:ea typeface="Calibri" panose="020F0502020204030204"/>
                <a:cs typeface="Calibri" panose="020F0502020204030204"/>
              </a:rPr>
              <a:t> </a:t>
            </a:r>
            <a:r>
              <a:rPr lang="nl-NL" sz="2200" b="1">
                <a:ea typeface="Calibri" panose="020F0502020204030204"/>
                <a:cs typeface="Calibri" panose="020F0502020204030204"/>
              </a:rPr>
              <a:t>new </a:t>
            </a:r>
            <a:r>
              <a:rPr lang="nl-NL" sz="2200" b="1" err="1">
                <a:ea typeface="Calibri" panose="020F0502020204030204"/>
                <a:cs typeface="Calibri" panose="020F0502020204030204"/>
              </a:rPr>
              <a:t>products</a:t>
            </a:r>
            <a:r>
              <a:rPr lang="nl-NL" sz="2200">
                <a:ea typeface="Calibri" panose="020F0502020204030204"/>
                <a:cs typeface="Calibri" panose="020F0502020204030204"/>
              </a:rPr>
              <a:t> - </a:t>
            </a:r>
            <a:r>
              <a:rPr lang="nl-NL" sz="2200" err="1">
                <a:ea typeface="Calibri" panose="020F0502020204030204"/>
                <a:cs typeface="Calibri" panose="020F0502020204030204"/>
              </a:rPr>
              <a:t>together</a:t>
            </a:r>
            <a:r>
              <a:rPr lang="nl-NL" sz="2200">
                <a:ea typeface="Calibri" panose="020F0502020204030204"/>
                <a:cs typeface="Calibri" panose="020F0502020204030204"/>
              </a:rPr>
              <a:t> </a:t>
            </a:r>
            <a:r>
              <a:rPr lang="nl-NL" sz="2200" err="1">
                <a:ea typeface="Calibri" panose="020F0502020204030204"/>
                <a:cs typeface="Calibri" panose="020F0502020204030204"/>
              </a:rPr>
              <a:t>with</a:t>
            </a:r>
            <a:r>
              <a:rPr lang="nl-NL" sz="2200">
                <a:ea typeface="Calibri" panose="020F0502020204030204"/>
                <a:cs typeface="Calibri" panose="020F0502020204030204"/>
              </a:rPr>
              <a:t> </a:t>
            </a:r>
            <a:r>
              <a:rPr lang="nl-NL" sz="2200" b="1">
                <a:ea typeface="Calibri" panose="020F0502020204030204"/>
                <a:cs typeface="Calibri" panose="020F0502020204030204"/>
              </a:rPr>
              <a:t>strong partners</a:t>
            </a:r>
          </a:p>
          <a:p>
            <a:pPr marL="457200" indent="-457200"/>
            <a:r>
              <a:rPr lang="nl-NL" sz="2200" b="1">
                <a:ea typeface="Calibri" panose="020F0502020204030204"/>
                <a:cs typeface="Calibri" panose="020F0502020204030204"/>
              </a:rPr>
              <a:t>Constant </a:t>
            </a:r>
            <a:r>
              <a:rPr lang="nl-NL" sz="2200" b="1" err="1">
                <a:ea typeface="Calibri" panose="020F0502020204030204"/>
                <a:cs typeface="Calibri" panose="020F0502020204030204"/>
              </a:rPr>
              <a:t>visibility</a:t>
            </a:r>
            <a:r>
              <a:rPr lang="nl-NL" sz="2200">
                <a:ea typeface="Calibri" panose="020F0502020204030204"/>
                <a:cs typeface="Calibri" panose="020F0502020204030204"/>
              </a:rPr>
              <a:t> </a:t>
            </a:r>
            <a:r>
              <a:rPr lang="nl-NL" sz="2200" err="1">
                <a:ea typeface="Calibri" panose="020F0502020204030204"/>
                <a:cs typeface="Calibri" panose="020F0502020204030204"/>
              </a:rPr>
              <a:t>with</a:t>
            </a:r>
            <a:r>
              <a:rPr lang="nl-NL" sz="2200">
                <a:ea typeface="Calibri" panose="020F0502020204030204"/>
                <a:cs typeface="Calibri" panose="020F0502020204030204"/>
              </a:rPr>
              <a:t> </a:t>
            </a:r>
            <a:r>
              <a:rPr lang="nl-NL" sz="2200" err="1">
                <a:ea typeface="Calibri" panose="020F0502020204030204"/>
                <a:cs typeface="Calibri" panose="020F0502020204030204"/>
              </a:rPr>
              <a:t>highlights</a:t>
            </a:r>
            <a:endParaRPr lang="nl-NL" sz="2200">
              <a:ea typeface="Calibri" panose="020F0502020204030204"/>
              <a:cs typeface="Calibri" panose="020F0502020204030204"/>
            </a:endParaRPr>
          </a:p>
          <a:p>
            <a:pPr marL="457200" indent="-457200"/>
            <a:r>
              <a:rPr lang="nl-NL" sz="2200" b="1" err="1">
                <a:ea typeface="Calibri"/>
                <a:cs typeface="Calibri"/>
              </a:rPr>
              <a:t>Growth</a:t>
            </a:r>
            <a:r>
              <a:rPr lang="nl-NL" sz="2200" b="1">
                <a:ea typeface="Calibri"/>
                <a:cs typeface="Calibri"/>
              </a:rPr>
              <a:t> of </a:t>
            </a:r>
            <a:r>
              <a:rPr lang="nl-NL" sz="2200" b="1" err="1">
                <a:ea typeface="Calibri"/>
                <a:cs typeface="Calibri"/>
              </a:rPr>
              <a:t>our</a:t>
            </a:r>
            <a:r>
              <a:rPr lang="nl-NL" sz="2200" b="1">
                <a:ea typeface="Calibri"/>
                <a:cs typeface="Calibri"/>
              </a:rPr>
              <a:t> </a:t>
            </a:r>
            <a:r>
              <a:rPr lang="nl-NL" sz="2200" b="1" err="1">
                <a:ea typeface="Calibri"/>
                <a:cs typeface="Calibri"/>
              </a:rPr>
              <a:t>network</a:t>
            </a:r>
            <a:r>
              <a:rPr lang="nl-NL" sz="2200">
                <a:ea typeface="Calibri"/>
                <a:cs typeface="Calibri"/>
              </a:rPr>
              <a:t> </a:t>
            </a:r>
            <a:r>
              <a:rPr lang="nl-NL" sz="2200" err="1">
                <a:ea typeface="Calibri"/>
                <a:cs typeface="Calibri"/>
              </a:rPr>
              <a:t>with</a:t>
            </a:r>
            <a:r>
              <a:rPr lang="nl-NL" sz="2200">
                <a:ea typeface="Calibri"/>
                <a:cs typeface="Calibri"/>
              </a:rPr>
              <a:t> </a:t>
            </a:r>
            <a:r>
              <a:rPr lang="nl-NL" sz="2200" err="1">
                <a:ea typeface="Calibri"/>
                <a:cs typeface="Calibri"/>
              </a:rPr>
              <a:t>entrepeneurs</a:t>
            </a:r>
            <a:r>
              <a:rPr lang="nl-NL" sz="2200">
                <a:ea typeface="Calibri"/>
                <a:cs typeface="Calibri"/>
              </a:rPr>
              <a:t>, </a:t>
            </a:r>
            <a:r>
              <a:rPr lang="nl-NL" sz="2200" err="1">
                <a:ea typeface="Calibri"/>
                <a:cs typeface="Calibri"/>
              </a:rPr>
              <a:t>local</a:t>
            </a:r>
            <a:r>
              <a:rPr lang="nl-NL" sz="2200">
                <a:ea typeface="Calibri"/>
                <a:cs typeface="Calibri"/>
              </a:rPr>
              <a:t> </a:t>
            </a:r>
            <a:r>
              <a:rPr lang="nl-NL" sz="2200" err="1">
                <a:ea typeface="Calibri"/>
                <a:cs typeface="Calibri"/>
              </a:rPr>
              <a:t>ambassadors</a:t>
            </a:r>
            <a:r>
              <a:rPr lang="nl-NL" sz="2200">
                <a:ea typeface="Calibri"/>
                <a:cs typeface="Calibri"/>
              </a:rPr>
              <a:t> </a:t>
            </a:r>
            <a:r>
              <a:rPr lang="nl-NL" sz="2200" err="1">
                <a:ea typeface="Calibri"/>
                <a:cs typeface="Calibri"/>
              </a:rPr>
              <a:t>and</a:t>
            </a:r>
            <a:r>
              <a:rPr lang="nl-NL" sz="2200">
                <a:ea typeface="Calibri"/>
                <a:cs typeface="Calibri"/>
              </a:rPr>
              <a:t> </a:t>
            </a:r>
            <a:r>
              <a:rPr lang="nl-NL" sz="2200" err="1">
                <a:ea typeface="Calibri"/>
                <a:cs typeface="Calibri"/>
              </a:rPr>
              <a:t>visitors</a:t>
            </a:r>
            <a:r>
              <a:rPr lang="nl-NL" sz="2200">
                <a:ea typeface="Calibri"/>
                <a:cs typeface="Calibri"/>
              </a:rPr>
              <a:t> of Amsterdam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66DDC2D-58AB-B87B-6A73-83C781225BC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044BBEE7-EC83-033D-D0FD-F09BAEA8AAD7}"/>
              </a:ext>
            </a:extLst>
          </p:cNvPr>
          <p:cNvCxnSpPr/>
          <p:nvPr/>
        </p:nvCxnSpPr>
        <p:spPr>
          <a:xfrm>
            <a:off x="339593" y="5834062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fbeelding 6" descr="Afbeelding met tekst&#10;&#10;Automatisch gegenereerde beschrijving">
            <a:extLst>
              <a:ext uri="{FF2B5EF4-FFF2-40B4-BE49-F238E27FC236}">
                <a16:creationId xmlns:a16="http://schemas.microsoft.com/office/drawing/2014/main" id="{647B1ABE-85FC-68BF-AB2E-4138CB6C11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268" y="1449514"/>
            <a:ext cx="2392048" cy="3808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0855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A44A9-C500-DE67-B9CD-44DE20F74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83B4A7F5-A0E1-D8A3-670F-6E5D107E6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921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815CE3E-AD41-8F4F-10BD-09A0DC9B7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767" y="2316491"/>
            <a:ext cx="10515600" cy="3883490"/>
          </a:xfrm>
        </p:spPr>
        <p:txBody>
          <a:bodyPr>
            <a:normAutofit/>
          </a:bodyPr>
          <a:lstStyle/>
          <a:p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endParaRPr lang="nl-NL" sz="2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802A185-638C-C665-FCA1-1417EB0A35C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9400478" y="5988204"/>
            <a:ext cx="2626422" cy="679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6536D3D3-4E68-146B-C814-19E8A1F66A05}"/>
              </a:ext>
            </a:extLst>
          </p:cNvPr>
          <p:cNvSpPr txBox="1"/>
          <p:nvPr/>
        </p:nvSpPr>
        <p:spPr>
          <a:xfrm>
            <a:off x="0" y="4176061"/>
            <a:ext cx="12192000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>
              <a:defRPr/>
            </a:pP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Our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challenges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and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failures</a:t>
            </a:r>
            <a:endParaRPr lang="nl-NL" err="1">
              <a:solidFill>
                <a:prstClr val="black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587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81B65-681B-AEA3-7161-900E2E6DF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62B954-791F-297D-AB15-D2DECDA66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14" y="257721"/>
            <a:ext cx="11401058" cy="1325563"/>
          </a:xfrm>
        </p:spPr>
        <p:txBody>
          <a:bodyPr>
            <a:normAutofit/>
          </a:bodyPr>
          <a:lstStyle/>
          <a:p>
            <a:r>
              <a:rPr lang="nl-NL" sz="3200" b="1" err="1">
                <a:latin typeface="+mn-lt"/>
                <a:ea typeface="Calibri"/>
                <a:cs typeface="Calibri"/>
              </a:rPr>
              <a:t>Our</a:t>
            </a:r>
            <a:r>
              <a:rPr lang="nl-NL" sz="3200" b="1">
                <a:latin typeface="+mn-lt"/>
                <a:ea typeface="Calibri"/>
                <a:cs typeface="Calibri"/>
              </a:rPr>
              <a:t> </a:t>
            </a:r>
            <a:r>
              <a:rPr lang="nl-NL" sz="3200" b="1" err="1">
                <a:latin typeface="+mn-lt"/>
                <a:ea typeface="Calibri"/>
                <a:cs typeface="Calibri"/>
              </a:rPr>
              <a:t>challenges</a:t>
            </a:r>
            <a:r>
              <a:rPr lang="nl-NL" sz="3200" b="1">
                <a:latin typeface="+mn-lt"/>
                <a:ea typeface="Calibri"/>
                <a:cs typeface="Calibri"/>
              </a:rPr>
              <a:t>...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D376A12-4270-EBCD-0820-7D507546D6A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4F044D4F-949B-43E6-BC97-73E59166253E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vak 2">
            <a:extLst>
              <a:ext uri="{FF2B5EF4-FFF2-40B4-BE49-F238E27FC236}">
                <a16:creationId xmlns:a16="http://schemas.microsoft.com/office/drawing/2014/main" id="{EE51CA03-7181-4C71-33FB-4C670127472A}"/>
              </a:ext>
            </a:extLst>
          </p:cNvPr>
          <p:cNvSpPr txBox="1"/>
          <p:nvPr/>
        </p:nvSpPr>
        <p:spPr>
          <a:xfrm>
            <a:off x="738512" y="1957835"/>
            <a:ext cx="5413762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"/>
              <a:buChar char="•"/>
            </a:pPr>
            <a:r>
              <a:rPr lang="en-US" sz="2200" b="1"/>
              <a:t>COVID-19 pandemic</a:t>
            </a:r>
            <a:r>
              <a:rPr lang="en-US" sz="2200"/>
              <a:t>: complete drop in sales (Q2–Q4 2020)</a:t>
            </a:r>
            <a:endParaRPr lang="en-US" sz="2200">
              <a:ea typeface="Calibri"/>
              <a:cs typeface="Calibri"/>
            </a:endParaRPr>
          </a:p>
          <a:p>
            <a:pPr marL="228600" indent="-228600">
              <a:buFont typeface=""/>
              <a:buChar char="•"/>
            </a:pPr>
            <a:r>
              <a:rPr lang="en-US" sz="2200" b="1"/>
              <a:t>Severe water damage</a:t>
            </a:r>
            <a:r>
              <a:rPr lang="en-US" sz="2200"/>
              <a:t>: shop inventory total loss (May 2024)</a:t>
            </a:r>
            <a:endParaRPr lang="en-US" sz="2200">
              <a:ea typeface="Calibri"/>
              <a:cs typeface="Calibri"/>
            </a:endParaRPr>
          </a:p>
          <a:p>
            <a:pPr marL="228600" indent="-228600">
              <a:buFont typeface=""/>
              <a:buChar char="•"/>
            </a:pPr>
            <a:r>
              <a:rPr lang="en-US" sz="2200" b="1"/>
              <a:t>Growing pains</a:t>
            </a:r>
            <a:r>
              <a:rPr lang="en-US" sz="2200"/>
              <a:t>: scaling from start-up spirit to professional structure </a:t>
            </a:r>
            <a:endParaRPr lang="en-US" sz="2200">
              <a:ea typeface="Calibri"/>
              <a:cs typeface="Calibri"/>
            </a:endParaRPr>
          </a:p>
        </p:txBody>
      </p:sp>
      <p:pic>
        <p:nvPicPr>
          <p:cNvPr id="6" name="Afbeelding 5" descr="Afbeelding met tekst, vloer, binnen, plafond&#10;&#10;Automatisch gegenereerde beschrijving">
            <a:extLst>
              <a:ext uri="{FF2B5EF4-FFF2-40B4-BE49-F238E27FC236}">
                <a16:creationId xmlns:a16="http://schemas.microsoft.com/office/drawing/2014/main" id="{515F5C67-698B-8194-31D7-94381EDCF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1864" y="1581579"/>
            <a:ext cx="2596381" cy="1448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Afbeelding 7" descr="Afbeelding met gebouw, buiten, baksteen, rood&#10;&#10;Automatisch gegenereerde beschrijving">
            <a:extLst>
              <a:ext uri="{FF2B5EF4-FFF2-40B4-BE49-F238E27FC236}">
                <a16:creationId xmlns:a16="http://schemas.microsoft.com/office/drawing/2014/main" id="{51498515-05CC-5D23-75DD-41EDAC6E1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9994" y="1581579"/>
            <a:ext cx="2055420" cy="1607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Afbeelding 12" descr="Afbeelding met overdekt, verlaten, muur, kamer&#10;&#10;Door AI gegenereerde inhoud is mogelijk onjuist.">
            <a:extLst>
              <a:ext uri="{FF2B5EF4-FFF2-40B4-BE49-F238E27FC236}">
                <a16:creationId xmlns:a16="http://schemas.microsoft.com/office/drawing/2014/main" id="{370CC34B-E2ED-43F5-A716-72982043F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2683" y="3725532"/>
            <a:ext cx="2426294" cy="1326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Afbeelding 14" descr="Afbeelding met tekst, overdekt, huis, kunst&#10;&#10;Automatisch gegenereerde beschrijving">
            <a:extLst>
              <a:ext uri="{FF2B5EF4-FFF2-40B4-BE49-F238E27FC236}">
                <a16:creationId xmlns:a16="http://schemas.microsoft.com/office/drawing/2014/main" id="{AC251C01-5757-9E4B-EB74-BBDB54BA1E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80874" y="3725521"/>
            <a:ext cx="2340856" cy="1326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8316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3281B-3081-BA2E-83F3-08680039A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A10E26-FF8D-7E45-41BB-50C29CAE9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14" y="257721"/>
            <a:ext cx="11401058" cy="1325563"/>
          </a:xfrm>
        </p:spPr>
        <p:txBody>
          <a:bodyPr>
            <a:normAutofit/>
          </a:bodyPr>
          <a:lstStyle/>
          <a:p>
            <a:r>
              <a:rPr lang="nl-NL" sz="3200" b="1" err="1">
                <a:latin typeface="+mn-lt"/>
                <a:ea typeface="Calibri"/>
                <a:cs typeface="Calibri"/>
              </a:rPr>
              <a:t>Our</a:t>
            </a:r>
            <a:r>
              <a:rPr lang="nl-NL" sz="3200" b="1">
                <a:latin typeface="+mn-lt"/>
                <a:ea typeface="Calibri"/>
                <a:cs typeface="Calibri"/>
              </a:rPr>
              <a:t> ‘failures’...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80ED179-5744-58E6-1447-72D05AF3EE2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290323D7-EBB1-84BB-0668-21CB73B8D676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187D8372-5375-C941-F9D2-C565C6B0C4CB}"/>
              </a:ext>
            </a:extLst>
          </p:cNvPr>
          <p:cNvSpPr txBox="1"/>
          <p:nvPr/>
        </p:nvSpPr>
        <p:spPr>
          <a:xfrm>
            <a:off x="621251" y="1522732"/>
            <a:ext cx="7071660" cy="3816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200" b="1">
                <a:ea typeface="Calibri"/>
                <a:cs typeface="Calibri"/>
              </a:rPr>
              <a:t>Buying merchandise</a:t>
            </a:r>
            <a:r>
              <a:rPr lang="en-US" sz="2200">
                <a:ea typeface="Calibri"/>
                <a:cs typeface="Calibri"/>
              </a:rPr>
              <a:t> without certainty of sales</a:t>
            </a:r>
            <a:endParaRPr lang="nl-NL" sz="220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200">
                <a:ea typeface="Calibri"/>
                <a:cs typeface="Calibri"/>
              </a:rPr>
              <a:t>Create new products and campaigns on the side that take a </a:t>
            </a:r>
            <a:r>
              <a:rPr lang="en-US" sz="2200" b="1">
                <a:ea typeface="Calibri"/>
                <a:cs typeface="Calibri"/>
              </a:rPr>
              <a:t>too high investment on time and money</a:t>
            </a:r>
            <a:r>
              <a:rPr lang="en-US" sz="2200">
                <a:ea typeface="Calibri"/>
                <a:cs typeface="Calibri"/>
              </a:rPr>
              <a:t> </a:t>
            </a:r>
          </a:p>
          <a:p>
            <a:pPr marL="342900" indent="-342900">
              <a:buFont typeface="Arial"/>
              <a:buChar char="•"/>
            </a:pPr>
            <a:r>
              <a:rPr lang="en-US" sz="2200" b="1">
                <a:ea typeface="Calibri"/>
                <a:cs typeface="Calibri"/>
              </a:rPr>
              <a:t>Invest in marketing and sales </a:t>
            </a:r>
            <a:r>
              <a:rPr lang="en-US" sz="2200">
                <a:ea typeface="Calibri"/>
                <a:cs typeface="Calibri"/>
              </a:rPr>
              <a:t>with little impact</a:t>
            </a:r>
          </a:p>
          <a:p>
            <a:pPr marL="342900" indent="-342900">
              <a:buFont typeface="Arial,Sans-Serif"/>
              <a:buChar char="•"/>
            </a:pPr>
            <a:r>
              <a:rPr lang="en-US" sz="2200" b="1">
                <a:ea typeface="Calibri"/>
                <a:cs typeface="Calibri"/>
              </a:rPr>
              <a:t>Say yes to attending events that do not fit us</a:t>
            </a:r>
            <a:r>
              <a:rPr lang="en-US" sz="2200">
                <a:ea typeface="Calibri"/>
                <a:cs typeface="Calibri"/>
              </a:rPr>
              <a:t> and cost way too much time</a:t>
            </a:r>
          </a:p>
          <a:p>
            <a:pPr marL="342900" indent="-342900">
              <a:buFont typeface="Arial"/>
              <a:buChar char="•"/>
            </a:pPr>
            <a:r>
              <a:rPr lang="en-US" sz="2200" b="1">
                <a:ea typeface="Calibri"/>
                <a:cs typeface="Calibri"/>
              </a:rPr>
              <a:t>Apply for funding</a:t>
            </a:r>
            <a:r>
              <a:rPr lang="en-US" sz="2200">
                <a:ea typeface="Calibri"/>
                <a:cs typeface="Calibri"/>
              </a:rPr>
              <a:t> at the local government of Amsterdam</a:t>
            </a:r>
          </a:p>
          <a:p>
            <a:pPr marL="342900" indent="-342900">
              <a:buFont typeface="Arial"/>
              <a:buChar char="•"/>
            </a:pPr>
            <a:endParaRPr lang="en-US" sz="220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200">
                <a:ea typeface="Calibri"/>
                <a:cs typeface="Calibri"/>
              </a:rPr>
              <a:t>Start </a:t>
            </a:r>
            <a:r>
              <a:rPr lang="en-US" sz="2200" b="1">
                <a:ea typeface="Calibri"/>
                <a:cs typeface="Calibri"/>
              </a:rPr>
              <a:t>co-operation on trust and 'believe in a good cause'</a:t>
            </a:r>
            <a:r>
              <a:rPr lang="en-US" sz="2200">
                <a:ea typeface="Calibri"/>
                <a:cs typeface="Calibri"/>
              </a:rPr>
              <a:t> causing taking a big risk for our small organization.... &gt;&gt;&gt;</a:t>
            </a:r>
          </a:p>
        </p:txBody>
      </p:sp>
      <p:pic>
        <p:nvPicPr>
          <p:cNvPr id="6" name="Afbeelding 5" descr="Afbeelding met tekst, Snack, koekje, voedsel&#10;&#10;Door AI gegenereerde inhoud is mogelijk onjuist.">
            <a:extLst>
              <a:ext uri="{FF2B5EF4-FFF2-40B4-BE49-F238E27FC236}">
                <a16:creationId xmlns:a16="http://schemas.microsoft.com/office/drawing/2014/main" id="{E37180D1-5D3E-1521-2849-03C0AFD14C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317" r="2820" b="37938"/>
          <a:stretch/>
        </p:blipFill>
        <p:spPr>
          <a:xfrm>
            <a:off x="8199816" y="2252544"/>
            <a:ext cx="1270502" cy="1270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Afbeelding 7" descr="Afbeelding met tekst, schermopname, Verpakking en etiketten, karton&#10;&#10;Door AI gegenereerde inhoud is mogelijk onjuist.">
            <a:extLst>
              <a:ext uri="{FF2B5EF4-FFF2-40B4-BE49-F238E27FC236}">
                <a16:creationId xmlns:a16="http://schemas.microsoft.com/office/drawing/2014/main" id="{0C72FE23-9381-FA4C-07EE-58709CAB1B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12" t="19419" r="3037" b="39940"/>
          <a:stretch/>
        </p:blipFill>
        <p:spPr>
          <a:xfrm>
            <a:off x="10175182" y="2225933"/>
            <a:ext cx="1352841" cy="132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Afbeelding 11" descr="Afbeelding met tekst, schermopname, poster&#10;&#10;Door AI gegenereerde inhoud is mogelijk onjuist.">
            <a:extLst>
              <a:ext uri="{FF2B5EF4-FFF2-40B4-BE49-F238E27FC236}">
                <a16:creationId xmlns:a16="http://schemas.microsoft.com/office/drawing/2014/main" id="{9093E640-A3BC-FFFA-128F-51C689BB127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9219" b="22522"/>
          <a:stretch/>
        </p:blipFill>
        <p:spPr>
          <a:xfrm>
            <a:off x="10583642" y="749986"/>
            <a:ext cx="1092044" cy="1372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Afbeelding 12" descr="Afbeelding met Sportshirt, kleding, T-shirt, overhemd&#10;&#10;Door AI gegenereerde inhoud is mogelijk onjuist.">
            <a:extLst>
              <a:ext uri="{FF2B5EF4-FFF2-40B4-BE49-F238E27FC236}">
                <a16:creationId xmlns:a16="http://schemas.microsoft.com/office/drawing/2014/main" id="{F3F34175-7657-9C10-CA97-4F5DDE1AE71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78" t="15331" b="20341"/>
          <a:stretch/>
        </p:blipFill>
        <p:spPr>
          <a:xfrm>
            <a:off x="7946647" y="834948"/>
            <a:ext cx="1091103" cy="12126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Afbeelding 13" descr="Afbeelding met tekst, Snack, schermopname, voedsel&#10;&#10;Door AI gegenereerde inhoud is mogelijk onjuist.">
            <a:extLst>
              <a:ext uri="{FF2B5EF4-FFF2-40B4-BE49-F238E27FC236}">
                <a16:creationId xmlns:a16="http://schemas.microsoft.com/office/drawing/2014/main" id="{BA026228-382E-EB53-A296-1A9E14B583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39937" y="640236"/>
            <a:ext cx="1194830" cy="1589045"/>
          </a:xfrm>
          <a:prstGeom prst="rect">
            <a:avLst/>
          </a:prstGeom>
        </p:spPr>
      </p:pic>
      <p:pic>
        <p:nvPicPr>
          <p:cNvPr id="15" name="Afbeelding 14" descr="Afbeelding met buitenshuis, hemel, wolk, tent&#10;&#10;Door AI gegenereerde inhoud is mogelijk onjuist.">
            <a:extLst>
              <a:ext uri="{FF2B5EF4-FFF2-40B4-BE49-F238E27FC236}">
                <a16:creationId xmlns:a16="http://schemas.microsoft.com/office/drawing/2014/main" id="{449F8037-8F60-2A3C-3C0F-25B12723DA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1838" y="3713892"/>
            <a:ext cx="2903840" cy="16818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4301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7A06A-E514-B24D-6227-B6DF53E0E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DF8240D-3B66-DBA4-7A58-6056917DAA08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vak 2">
            <a:extLst>
              <a:ext uri="{FF2B5EF4-FFF2-40B4-BE49-F238E27FC236}">
                <a16:creationId xmlns:a16="http://schemas.microsoft.com/office/drawing/2014/main" id="{9E2F456E-4DBA-39D6-897B-75A6CF498E2D}"/>
              </a:ext>
            </a:extLst>
          </p:cNvPr>
          <p:cNvSpPr txBox="1"/>
          <p:nvPr/>
        </p:nvSpPr>
        <p:spPr>
          <a:xfrm>
            <a:off x="539179" y="529473"/>
            <a:ext cx="2338741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>
                <a:solidFill>
                  <a:prstClr val="black"/>
                </a:solidFill>
                <a:latin typeface="Calibri" panose="020F0502020204030204"/>
              </a:rPr>
              <a:t>Yeah</a:t>
            </a:r>
            <a:r>
              <a:rPr kumimoji="0" lang="nl-NL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r>
              <a:rPr lang="nl-NL" sz="2400" b="1">
                <a:solidFill>
                  <a:prstClr val="black"/>
                </a:solidFill>
                <a:latin typeface="Calibri" panose="020F0502020204030204"/>
                <a:ea typeface="Calibri"/>
                <a:cs typeface="Calibri"/>
              </a:rPr>
              <a:t>It's a girl!</a:t>
            </a:r>
            <a:endParaRPr lang="nl-NL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6" name="Afbeelding 5" descr="Afbeelding met tekst, voedsel, persoon, Snack&#10;&#10;Automatisch gegenereerde beschrijving">
            <a:extLst>
              <a:ext uri="{FF2B5EF4-FFF2-40B4-BE49-F238E27FC236}">
                <a16:creationId xmlns:a16="http://schemas.microsoft.com/office/drawing/2014/main" id="{4B2E1483-3054-1158-C51D-AC3CD0844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88" y="178547"/>
            <a:ext cx="8349872" cy="5304433"/>
          </a:xfrm>
          <a:prstGeom prst="rect">
            <a:avLst/>
          </a:prstGeom>
        </p:spPr>
      </p:pic>
      <p:pic>
        <p:nvPicPr>
          <p:cNvPr id="8" name="Afbeelding 7" descr="Afbeelding met tekst, nagerecht, voedsel, schermopname&#10;&#10;Door AI gegenereerde inhoud is mogelijk onjuist.">
            <a:extLst>
              <a:ext uri="{FF2B5EF4-FFF2-40B4-BE49-F238E27FC236}">
                <a16:creationId xmlns:a16="http://schemas.microsoft.com/office/drawing/2014/main" id="{7A6CA10E-E439-2D11-D7A1-2CC7640433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2013"/>
          <a:stretch/>
        </p:blipFill>
        <p:spPr>
          <a:xfrm>
            <a:off x="7150479" y="2499710"/>
            <a:ext cx="1326193" cy="3363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fbeelding 10" descr="Afbeelding met tekst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610EF9B9-DB68-4AF1-2F24-7F2DD71474A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630" t="13763" r="38630" b="43799"/>
          <a:stretch/>
        </p:blipFill>
        <p:spPr>
          <a:xfrm>
            <a:off x="8740731" y="3429000"/>
            <a:ext cx="3069745" cy="1226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Afbeelding 12" descr="Afbeelding met tekst, Menselijk gezicht, kleding, persoon&#10;&#10;Door AI gegenereerde inhoud is mogelijk onjuist.">
            <a:extLst>
              <a:ext uri="{FF2B5EF4-FFF2-40B4-BE49-F238E27FC236}">
                <a16:creationId xmlns:a16="http://schemas.microsoft.com/office/drawing/2014/main" id="{69CCD369-EBC5-D7CD-C832-84C03EDB56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129" t="11992" r="2178" b="7366"/>
          <a:stretch/>
        </p:blipFill>
        <p:spPr>
          <a:xfrm>
            <a:off x="6095999" y="293909"/>
            <a:ext cx="4131980" cy="1938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Afbeelding 14" descr="Afbeelding met tekst, raam, schermopname, huis&#10;&#10;Door AI gegenereerde inhoud is mogelijk onjuist.">
            <a:extLst>
              <a:ext uri="{FF2B5EF4-FFF2-40B4-BE49-F238E27FC236}">
                <a16:creationId xmlns:a16="http://schemas.microsoft.com/office/drawing/2014/main" id="{D4A8802B-71D7-3DDA-16FE-DDF16552D4D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7666" t="17186" r="31983" b="25036"/>
          <a:stretch/>
        </p:blipFill>
        <p:spPr>
          <a:xfrm>
            <a:off x="9607457" y="1263110"/>
            <a:ext cx="2244949" cy="1808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Afbeelding 16" descr="Afbeelding met kleding, persoon, Menselijk gezicht, glimlach&#10;&#10;Door AI gegenereerde inhoud is mogelijk onjuist.">
            <a:extLst>
              <a:ext uri="{FF2B5EF4-FFF2-40B4-BE49-F238E27FC236}">
                <a16:creationId xmlns:a16="http://schemas.microsoft.com/office/drawing/2014/main" id="{C35A6092-F072-31A1-CA33-00CDE2A49D7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1172" r="16080" b="-5"/>
          <a:stretch/>
        </p:blipFill>
        <p:spPr>
          <a:xfrm>
            <a:off x="706785" y="3202452"/>
            <a:ext cx="2341762" cy="31472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Afbeelding 18" descr="Afbeelding met Lettertype, Graphics, logo, symbool&#10;&#10;Automatisch gegenereerde beschrijving">
            <a:extLst>
              <a:ext uri="{FF2B5EF4-FFF2-40B4-BE49-F238E27FC236}">
                <a16:creationId xmlns:a16="http://schemas.microsoft.com/office/drawing/2014/main" id="{4D9BAE7E-C7FD-CB5C-3741-BBE562B6A4E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89270" y="5679444"/>
            <a:ext cx="1396091" cy="90451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9706E037-6D62-4BAF-4C70-CC54648DE5EC}"/>
              </a:ext>
            </a:extLst>
          </p:cNvPr>
          <p:cNvSpPr txBox="1"/>
          <p:nvPr/>
        </p:nvSpPr>
        <p:spPr>
          <a:xfrm>
            <a:off x="3409292" y="6109137"/>
            <a:ext cx="60106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b="1">
                <a:ea typeface="Calibri"/>
                <a:cs typeface="Calibri"/>
              </a:rPr>
              <a:t>Shared </a:t>
            </a:r>
            <a:r>
              <a:rPr lang="nl-NL" b="1" err="1">
                <a:ea typeface="Calibri"/>
                <a:cs typeface="Calibri"/>
              </a:rPr>
              <a:t>values</a:t>
            </a:r>
            <a:r>
              <a:rPr lang="nl-NL" b="1">
                <a:ea typeface="Calibri"/>
                <a:cs typeface="Calibri"/>
              </a:rPr>
              <a:t> </a:t>
            </a:r>
            <a:r>
              <a:rPr lang="nl-NL" b="1" err="1">
                <a:ea typeface="Calibri"/>
                <a:cs typeface="Calibri"/>
              </a:rPr>
              <a:t>and</a:t>
            </a:r>
            <a:r>
              <a:rPr lang="nl-NL" b="1">
                <a:ea typeface="Calibri"/>
                <a:cs typeface="Calibri"/>
              </a:rPr>
              <a:t> </a:t>
            </a:r>
            <a:r>
              <a:rPr lang="nl-NL" b="1" err="1">
                <a:ea typeface="Calibri"/>
                <a:cs typeface="Calibri"/>
              </a:rPr>
              <a:t>enthousiasm</a:t>
            </a:r>
            <a:r>
              <a:rPr lang="nl-NL" b="1">
                <a:ea typeface="Calibri"/>
                <a:cs typeface="Calibri"/>
              </a:rPr>
              <a:t> </a:t>
            </a:r>
            <a:r>
              <a:rPr lang="nl-NL" b="1" err="1">
                <a:ea typeface="Calibri"/>
                <a:cs typeface="Calibri"/>
              </a:rPr>
              <a:t>created</a:t>
            </a:r>
            <a:r>
              <a:rPr lang="nl-NL" b="1">
                <a:ea typeface="Calibri"/>
                <a:cs typeface="Calibri"/>
              </a:rPr>
              <a:t> a new cookie!</a:t>
            </a:r>
          </a:p>
        </p:txBody>
      </p:sp>
    </p:spTree>
    <p:extLst>
      <p:ext uri="{BB962C8B-B14F-4D97-AF65-F5344CB8AC3E}">
        <p14:creationId xmlns:p14="http://schemas.microsoft.com/office/powerpoint/2010/main" val="4024131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62384-4A67-BBFE-6E38-F0D45CC43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0544F5E2-17C8-EEF3-0FE5-C03E9906396F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>
            <a:extLst>
              <a:ext uri="{FF2B5EF4-FFF2-40B4-BE49-F238E27FC236}">
                <a16:creationId xmlns:a16="http://schemas.microsoft.com/office/drawing/2014/main" id="{DD2A8A99-C009-9F05-1E65-BDB1247AF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14" y="146049"/>
            <a:ext cx="10954369" cy="1325563"/>
          </a:xfrm>
        </p:spPr>
        <p:txBody>
          <a:bodyPr>
            <a:normAutofit/>
          </a:bodyPr>
          <a:lstStyle/>
          <a:p>
            <a:r>
              <a:rPr lang="nl-NL" sz="3200" b="1" err="1">
                <a:latin typeface="+mn-lt"/>
              </a:rPr>
              <a:t>What</a:t>
            </a:r>
            <a:r>
              <a:rPr lang="nl-NL" sz="3200" b="1">
                <a:latin typeface="+mn-lt"/>
              </a:rPr>
              <a:t> went wrong?</a:t>
            </a:r>
            <a:endParaRPr lang="nl-NL" sz="3200" b="1">
              <a:latin typeface="Calibri"/>
              <a:ea typeface="Calibri"/>
              <a:cs typeface="Calibri"/>
            </a:endParaRP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BA74C3A4-A157-3F8D-BD8C-CE16F568A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9374" y="2063707"/>
            <a:ext cx="7477030" cy="259038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 sz="2200" b="1">
                <a:ea typeface="+mn-lt"/>
                <a:cs typeface="+mn-lt"/>
              </a:rPr>
              <a:t>Different </a:t>
            </a:r>
            <a:r>
              <a:rPr lang="nl-NL" sz="2200" b="1" err="1">
                <a:ea typeface="+mn-lt"/>
                <a:cs typeface="+mn-lt"/>
              </a:rPr>
              <a:t>expectations</a:t>
            </a:r>
            <a:r>
              <a:rPr lang="nl-NL" sz="2200">
                <a:ea typeface="+mn-lt"/>
                <a:cs typeface="+mn-lt"/>
              </a:rPr>
              <a:t>: </a:t>
            </a:r>
            <a:r>
              <a:rPr lang="nl-NL" sz="2200" err="1">
                <a:ea typeface="+mn-lt"/>
                <a:cs typeface="+mn-lt"/>
              </a:rPr>
              <a:t>entrepreneurial</a:t>
            </a:r>
            <a:r>
              <a:rPr lang="nl-NL" sz="2200">
                <a:ea typeface="+mn-lt"/>
                <a:cs typeface="+mn-lt"/>
              </a:rPr>
              <a:t> vs. traditional approach</a:t>
            </a:r>
            <a:endParaRPr lang="nl-NL" sz="2200">
              <a:ea typeface="Calibri"/>
              <a:cs typeface="Calibri"/>
            </a:endParaRPr>
          </a:p>
          <a:p>
            <a:r>
              <a:rPr lang="nl-NL" sz="2200" b="1">
                <a:ea typeface="+mn-lt"/>
                <a:cs typeface="+mn-lt"/>
              </a:rPr>
              <a:t>No </a:t>
            </a:r>
            <a:r>
              <a:rPr lang="nl-NL" sz="2200" b="1" err="1">
                <a:ea typeface="+mn-lt"/>
                <a:cs typeface="+mn-lt"/>
              </a:rPr>
              <a:t>internal</a:t>
            </a:r>
            <a:r>
              <a:rPr lang="nl-NL" sz="2200" b="1">
                <a:ea typeface="+mn-lt"/>
                <a:cs typeface="+mn-lt"/>
              </a:rPr>
              <a:t> project </a:t>
            </a:r>
            <a:r>
              <a:rPr lang="nl-NL" sz="2200" b="1" err="1">
                <a:ea typeface="+mn-lt"/>
                <a:cs typeface="+mn-lt"/>
              </a:rPr>
              <a:t>ownership</a:t>
            </a:r>
            <a:r>
              <a:rPr lang="nl-NL" sz="2200">
                <a:ea typeface="+mn-lt"/>
                <a:cs typeface="+mn-lt"/>
              </a:rPr>
              <a:t> </a:t>
            </a:r>
            <a:r>
              <a:rPr lang="nl-NL" sz="2200" err="1">
                <a:ea typeface="+mn-lt"/>
                <a:cs typeface="+mn-lt"/>
              </a:rPr>
              <a:t>within</a:t>
            </a:r>
            <a:r>
              <a:rPr lang="nl-NL" sz="2200">
                <a:ea typeface="+mn-lt"/>
                <a:cs typeface="+mn-lt"/>
              </a:rPr>
              <a:t> </a:t>
            </a:r>
            <a:r>
              <a:rPr lang="nl-NL" sz="2200" err="1">
                <a:ea typeface="+mn-lt"/>
                <a:cs typeface="+mn-lt"/>
              </a:rPr>
              <a:t>the</a:t>
            </a:r>
            <a:r>
              <a:rPr lang="nl-NL" sz="2200">
                <a:ea typeface="+mn-lt"/>
                <a:cs typeface="+mn-lt"/>
              </a:rPr>
              <a:t> Salvation </a:t>
            </a:r>
            <a:r>
              <a:rPr lang="nl-NL" sz="2200" err="1">
                <a:ea typeface="+mn-lt"/>
                <a:cs typeface="+mn-lt"/>
              </a:rPr>
              <a:t>Army</a:t>
            </a:r>
            <a:endParaRPr lang="nl-NL" sz="2200">
              <a:ea typeface="Calibri"/>
              <a:cs typeface="Calibri"/>
            </a:endParaRPr>
          </a:p>
          <a:p>
            <a:r>
              <a:rPr lang="nl-NL" sz="2200" b="1">
                <a:ea typeface="+mn-lt"/>
                <a:cs typeface="+mn-lt"/>
              </a:rPr>
              <a:t>Limited commercial drive </a:t>
            </a:r>
            <a:r>
              <a:rPr lang="nl-NL" sz="2200" b="1" err="1">
                <a:ea typeface="+mn-lt"/>
                <a:cs typeface="+mn-lt"/>
              </a:rPr>
              <a:t>and</a:t>
            </a:r>
            <a:r>
              <a:rPr lang="nl-NL" sz="2200" b="1">
                <a:ea typeface="+mn-lt"/>
                <a:cs typeface="+mn-lt"/>
              </a:rPr>
              <a:t> </a:t>
            </a:r>
            <a:r>
              <a:rPr lang="nl-NL" sz="2200" b="1" err="1">
                <a:ea typeface="+mn-lt"/>
                <a:cs typeface="+mn-lt"/>
              </a:rPr>
              <a:t>agility</a:t>
            </a:r>
            <a:endParaRPr lang="nl-NL" sz="2200" b="1">
              <a:ea typeface="Calibri"/>
              <a:cs typeface="Calibri"/>
            </a:endParaRPr>
          </a:p>
          <a:p>
            <a:r>
              <a:rPr lang="nl-NL" sz="2200" b="1" err="1">
                <a:ea typeface="+mn-lt"/>
                <a:cs typeface="+mn-lt"/>
              </a:rPr>
              <a:t>Lack</a:t>
            </a:r>
            <a:r>
              <a:rPr lang="nl-NL" sz="2200" b="1">
                <a:ea typeface="+mn-lt"/>
                <a:cs typeface="+mn-lt"/>
              </a:rPr>
              <a:t> of </a:t>
            </a:r>
            <a:r>
              <a:rPr lang="nl-NL" sz="2200" b="1" err="1">
                <a:ea typeface="+mn-lt"/>
                <a:cs typeface="+mn-lt"/>
              </a:rPr>
              <a:t>continuous</a:t>
            </a:r>
            <a:r>
              <a:rPr lang="nl-NL" sz="2200">
                <a:ea typeface="+mn-lt"/>
                <a:cs typeface="+mn-lt"/>
              </a:rPr>
              <a:t> marketing </a:t>
            </a:r>
            <a:r>
              <a:rPr lang="nl-NL" sz="2200" err="1">
                <a:ea typeface="+mn-lt"/>
                <a:cs typeface="+mn-lt"/>
              </a:rPr>
              <a:t>and</a:t>
            </a:r>
            <a:r>
              <a:rPr lang="nl-NL" sz="2200">
                <a:ea typeface="+mn-lt"/>
                <a:cs typeface="+mn-lt"/>
              </a:rPr>
              <a:t> </a:t>
            </a:r>
            <a:r>
              <a:rPr lang="nl-NL" sz="2200" err="1">
                <a:ea typeface="+mn-lt"/>
                <a:cs typeface="+mn-lt"/>
              </a:rPr>
              <a:t>communication</a:t>
            </a:r>
            <a:r>
              <a:rPr lang="nl-NL" sz="2200">
                <a:ea typeface="+mn-lt"/>
                <a:cs typeface="+mn-lt"/>
              </a:rPr>
              <a:t> </a:t>
            </a:r>
            <a:r>
              <a:rPr lang="nl-NL" sz="2200" b="1" err="1">
                <a:ea typeface="+mn-lt"/>
                <a:cs typeface="+mn-lt"/>
              </a:rPr>
              <a:t>efforts</a:t>
            </a:r>
            <a:endParaRPr lang="nl-NL" sz="2200" b="1">
              <a:ea typeface="Calibri"/>
              <a:cs typeface="Calibri"/>
            </a:endParaRPr>
          </a:p>
          <a:p>
            <a:r>
              <a:rPr lang="nl-NL" sz="2200" err="1">
                <a:ea typeface="+mn-lt"/>
                <a:cs typeface="+mn-lt"/>
              </a:rPr>
              <a:t>Eberhardjes</a:t>
            </a:r>
            <a:r>
              <a:rPr lang="nl-NL" sz="2200">
                <a:ea typeface="+mn-lt"/>
                <a:cs typeface="+mn-lt"/>
              </a:rPr>
              <a:t> </a:t>
            </a:r>
            <a:r>
              <a:rPr lang="nl-NL" sz="2200" err="1">
                <a:ea typeface="+mn-lt"/>
                <a:cs typeface="+mn-lt"/>
              </a:rPr>
              <a:t>carried</a:t>
            </a:r>
            <a:r>
              <a:rPr lang="nl-NL" sz="2200">
                <a:ea typeface="+mn-lt"/>
                <a:cs typeface="+mn-lt"/>
              </a:rPr>
              <a:t> </a:t>
            </a:r>
            <a:r>
              <a:rPr lang="nl-NL" sz="2200" err="1">
                <a:ea typeface="+mn-lt"/>
                <a:cs typeface="+mn-lt"/>
              </a:rPr>
              <a:t>all</a:t>
            </a:r>
            <a:r>
              <a:rPr lang="nl-NL" sz="2200">
                <a:ea typeface="+mn-lt"/>
                <a:cs typeface="+mn-lt"/>
              </a:rPr>
              <a:t> </a:t>
            </a:r>
            <a:r>
              <a:rPr lang="nl-NL" sz="2200" err="1">
                <a:ea typeface="+mn-lt"/>
                <a:cs typeface="+mn-lt"/>
              </a:rPr>
              <a:t>the</a:t>
            </a:r>
            <a:r>
              <a:rPr lang="nl-NL" sz="2200">
                <a:ea typeface="+mn-lt"/>
                <a:cs typeface="+mn-lt"/>
              </a:rPr>
              <a:t> </a:t>
            </a:r>
            <a:r>
              <a:rPr lang="nl-NL" sz="2200" err="1">
                <a:ea typeface="+mn-lt"/>
                <a:cs typeface="+mn-lt"/>
              </a:rPr>
              <a:t>risks</a:t>
            </a:r>
            <a:r>
              <a:rPr lang="nl-NL" sz="2200">
                <a:ea typeface="+mn-lt"/>
                <a:cs typeface="+mn-lt"/>
              </a:rPr>
              <a:t>; </a:t>
            </a:r>
            <a:r>
              <a:rPr lang="nl-NL" sz="2200" b="1">
                <a:ea typeface="+mn-lt"/>
                <a:cs typeface="+mn-lt"/>
              </a:rPr>
              <a:t>no shared investment</a:t>
            </a:r>
            <a:endParaRPr lang="nl-NL" sz="2200" b="1">
              <a:ea typeface="Calibri"/>
              <a:cs typeface="Calibri"/>
            </a:endParaRPr>
          </a:p>
          <a:p>
            <a:endParaRPr lang="nl-NL" sz="2400">
              <a:ea typeface="Calibri"/>
              <a:cs typeface="Calibri"/>
            </a:endParaRPr>
          </a:p>
        </p:txBody>
      </p:sp>
      <p:pic>
        <p:nvPicPr>
          <p:cNvPr id="11" name="Afbeelding 10" descr="Afbeelding met tekst, Snack, Gemaksvoeding, koekje&#10;&#10;Automatisch gegenereerde beschrijving">
            <a:extLst>
              <a:ext uri="{FF2B5EF4-FFF2-40B4-BE49-F238E27FC236}">
                <a16:creationId xmlns:a16="http://schemas.microsoft.com/office/drawing/2014/main" id="{1E7D586D-B502-E39D-3F80-E93A5E4A3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7" r="2600" b="521"/>
          <a:stretch/>
        </p:blipFill>
        <p:spPr>
          <a:xfrm>
            <a:off x="163285" y="1472980"/>
            <a:ext cx="3702884" cy="3768489"/>
          </a:xfrm>
          <a:prstGeom prst="rect">
            <a:avLst/>
          </a:prstGeom>
        </p:spPr>
      </p:pic>
      <p:pic>
        <p:nvPicPr>
          <p:cNvPr id="13" name="Afbeelding 12" descr="Afbeelding met Lettertype, Graphics, logo, symbool&#10;&#10;Automatisch gegenereerde beschrijving">
            <a:extLst>
              <a:ext uri="{FF2B5EF4-FFF2-40B4-BE49-F238E27FC236}">
                <a16:creationId xmlns:a16="http://schemas.microsoft.com/office/drawing/2014/main" id="{7CD1BCA3-E458-C61B-BF0B-4EFC049F2A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312" r="434" b="725"/>
          <a:stretch/>
        </p:blipFill>
        <p:spPr>
          <a:xfrm>
            <a:off x="10189270" y="5667552"/>
            <a:ext cx="1390035" cy="9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923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41234-E91A-E105-DA54-8B3D6FA1A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9D5773DB-8C1C-AC5B-B41A-53A6D27EC713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>
            <a:extLst>
              <a:ext uri="{FF2B5EF4-FFF2-40B4-BE49-F238E27FC236}">
                <a16:creationId xmlns:a16="http://schemas.microsoft.com/office/drawing/2014/main" id="{61A3E882-DA23-F8C1-9430-D60AD4CE9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14" y="146049"/>
            <a:ext cx="10954369" cy="1325563"/>
          </a:xfrm>
        </p:spPr>
        <p:txBody>
          <a:bodyPr>
            <a:normAutofit/>
          </a:bodyPr>
          <a:lstStyle/>
          <a:p>
            <a:r>
              <a:rPr lang="nl-NL" sz="3200" b="1" err="1">
                <a:latin typeface="Calibri"/>
                <a:ea typeface="+mj-lt"/>
                <a:cs typeface="+mj-lt"/>
              </a:rPr>
              <a:t>Fundamental</a:t>
            </a:r>
            <a:r>
              <a:rPr lang="nl-NL" sz="3200" b="1">
                <a:latin typeface="Calibri"/>
                <a:ea typeface="+mj-lt"/>
                <a:cs typeface="+mj-lt"/>
              </a:rPr>
              <a:t> </a:t>
            </a:r>
            <a:r>
              <a:rPr lang="nl-NL" sz="3200" b="1" err="1">
                <a:latin typeface="Calibri"/>
                <a:ea typeface="+mj-lt"/>
                <a:cs typeface="+mj-lt"/>
              </a:rPr>
              <a:t>Differences</a:t>
            </a:r>
            <a:endParaRPr lang="nl-NL" b="1" err="1">
              <a:latin typeface="Calibri"/>
            </a:endParaRPr>
          </a:p>
        </p:txBody>
      </p:sp>
      <p:pic>
        <p:nvPicPr>
          <p:cNvPr id="11" name="Afbeelding 10" descr="Afbeelding met tekst, Snack, Gemaksvoeding, koekje&#10;&#10;Automatisch gegenereerde beschrijving">
            <a:extLst>
              <a:ext uri="{FF2B5EF4-FFF2-40B4-BE49-F238E27FC236}">
                <a16:creationId xmlns:a16="http://schemas.microsoft.com/office/drawing/2014/main" id="{D0524550-D704-0440-9270-980BE35A0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5" t="-55" r="12128" b="4248"/>
          <a:stretch/>
        </p:blipFill>
        <p:spPr>
          <a:xfrm>
            <a:off x="812717" y="1470890"/>
            <a:ext cx="2695977" cy="3629378"/>
          </a:xfrm>
          <a:prstGeom prst="rect">
            <a:avLst/>
          </a:prstGeom>
        </p:spPr>
      </p:pic>
      <p:pic>
        <p:nvPicPr>
          <p:cNvPr id="13" name="Afbeelding 12" descr="Afbeelding met Lettertype, Graphics, logo, symbool&#10;&#10;Automatisch gegenereerde beschrijving">
            <a:extLst>
              <a:ext uri="{FF2B5EF4-FFF2-40B4-BE49-F238E27FC236}">
                <a16:creationId xmlns:a16="http://schemas.microsoft.com/office/drawing/2014/main" id="{F7A71164-B2FD-2CF8-AB12-4E2C9377FC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312" r="434" b="725"/>
          <a:stretch/>
        </p:blipFill>
        <p:spPr>
          <a:xfrm>
            <a:off x="10189270" y="5667552"/>
            <a:ext cx="1390035" cy="909822"/>
          </a:xfrm>
          <a:prstGeom prst="rect">
            <a:avLst/>
          </a:prstGeom>
        </p:spPr>
      </p:pic>
      <p:graphicFrame>
        <p:nvGraphicFramePr>
          <p:cNvPr id="5" name="Tijdelijke aanduiding voor inhoud 4">
            <a:extLst>
              <a:ext uri="{FF2B5EF4-FFF2-40B4-BE49-F238E27FC236}">
                <a16:creationId xmlns:a16="http://schemas.microsoft.com/office/drawing/2014/main" id="{799DBA88-62B9-A663-4312-8F105D6752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4548728"/>
              </p:ext>
            </p:extLst>
          </p:nvPr>
        </p:nvGraphicFramePr>
        <p:xfrm>
          <a:off x="3779412" y="1642446"/>
          <a:ext cx="8067391" cy="32762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894229">
                  <a:extLst>
                    <a:ext uri="{9D8B030D-6E8A-4147-A177-3AD203B41FA5}">
                      <a16:colId xmlns:a16="http://schemas.microsoft.com/office/drawing/2014/main" val="1293441797"/>
                    </a:ext>
                  </a:extLst>
                </a:gridCol>
                <a:gridCol w="4173162">
                  <a:extLst>
                    <a:ext uri="{9D8B030D-6E8A-4147-A177-3AD203B41FA5}">
                      <a16:colId xmlns:a16="http://schemas.microsoft.com/office/drawing/2014/main" val="1014510191"/>
                    </a:ext>
                  </a:extLst>
                </a:gridCol>
              </a:tblGrid>
              <a:tr h="655258">
                <a:tc>
                  <a:txBody>
                    <a:bodyPr/>
                    <a:lstStyle/>
                    <a:p>
                      <a:r>
                        <a:rPr lang="nl-NL" sz="2200" b="1"/>
                        <a:t>Stichting </a:t>
                      </a:r>
                      <a:r>
                        <a:rPr lang="nl-NL" sz="2200" b="1" err="1"/>
                        <a:t>Eberhardjes</a:t>
                      </a:r>
                    </a:p>
                  </a:txBody>
                  <a:tcPr anchor="ctr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200" b="1" err="1"/>
                        <a:t>Salvation</a:t>
                      </a:r>
                      <a:r>
                        <a:rPr lang="nl-NL" sz="2200" b="1"/>
                        <a:t> </a:t>
                      </a:r>
                      <a:r>
                        <a:rPr lang="nl-NL" sz="2200" b="1" err="1"/>
                        <a:t>Army</a:t>
                      </a:r>
                      <a:endParaRPr lang="nl-NL" sz="2200" b="1"/>
                    </a:p>
                  </a:txBody>
                  <a:tcPr anchor="ctr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009607"/>
                  </a:ext>
                </a:extLst>
              </a:tr>
              <a:tr h="655258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nl-NL" sz="2200" err="1"/>
                        <a:t>Entrepreneurial</a:t>
                      </a:r>
                      <a:r>
                        <a:rPr lang="nl-NL" sz="2200"/>
                        <a:t> &amp; </a:t>
                      </a:r>
                      <a:r>
                        <a:rPr lang="nl-NL" sz="2200" err="1"/>
                        <a:t>creative</a:t>
                      </a:r>
                      <a:endParaRPr lang="nl-NL" sz="2200"/>
                    </a:p>
                  </a:txBody>
                  <a:tcPr anchor="ctr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nl-NL" sz="2200" err="1"/>
                        <a:t>Bureaucratic</a:t>
                      </a:r>
                      <a:r>
                        <a:rPr lang="nl-NL" sz="2200"/>
                        <a:t> &amp; mission-</a:t>
                      </a:r>
                      <a:r>
                        <a:rPr lang="nl-NL" sz="2200" err="1"/>
                        <a:t>driven</a:t>
                      </a:r>
                    </a:p>
                  </a:txBody>
                  <a:tcPr anchor="ctr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7333725"/>
                  </a:ext>
                </a:extLst>
              </a:tr>
              <a:tr h="655258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nl-NL" sz="2200" err="1"/>
                        <a:t>Fast</a:t>
                      </a:r>
                      <a:r>
                        <a:rPr lang="nl-NL" sz="2200"/>
                        <a:t>, </a:t>
                      </a:r>
                      <a:r>
                        <a:rPr lang="nl-NL" sz="2200" err="1"/>
                        <a:t>pragmatic</a:t>
                      </a:r>
                      <a:r>
                        <a:rPr lang="nl-NL" sz="2200"/>
                        <a:t> actions</a:t>
                      </a:r>
                    </a:p>
                  </a:txBody>
                  <a:tcPr anchor="ctr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nl-NL" sz="2200"/>
                        <a:t>Slow </a:t>
                      </a:r>
                      <a:r>
                        <a:rPr lang="nl-NL" sz="2200" err="1"/>
                        <a:t>decision</a:t>
                      </a:r>
                      <a:r>
                        <a:rPr lang="nl-NL" sz="2200"/>
                        <a:t>-making </a:t>
                      </a:r>
                      <a:r>
                        <a:rPr lang="nl-NL" sz="2200" err="1"/>
                        <a:t>processes</a:t>
                      </a:r>
                    </a:p>
                  </a:txBody>
                  <a:tcPr anchor="ctr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237270"/>
                  </a:ext>
                </a:extLst>
              </a:tr>
              <a:tr h="655258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nl-NL" sz="2200"/>
                        <a:t>Commercial </a:t>
                      </a:r>
                      <a:r>
                        <a:rPr lang="nl-NL" sz="2200" err="1"/>
                        <a:t>growth</a:t>
                      </a:r>
                      <a:r>
                        <a:rPr lang="nl-NL" sz="2200"/>
                        <a:t> </a:t>
                      </a:r>
                      <a:r>
                        <a:rPr lang="nl-NL" sz="2200" err="1"/>
                        <a:t>mindset</a:t>
                      </a:r>
                    </a:p>
                  </a:txBody>
                  <a:tcPr anchor="ctr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nl-NL" sz="2200"/>
                        <a:t>Focus on </a:t>
                      </a:r>
                      <a:r>
                        <a:rPr lang="nl-NL" sz="2200" err="1"/>
                        <a:t>social</a:t>
                      </a:r>
                      <a:r>
                        <a:rPr lang="nl-NL" sz="2200"/>
                        <a:t> programs</a:t>
                      </a:r>
                    </a:p>
                  </a:txBody>
                  <a:tcPr anchor="ctr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812342"/>
                  </a:ext>
                </a:extLst>
              </a:tr>
              <a:tr h="655258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nl-NL" sz="2200"/>
                        <a:t>Small, </a:t>
                      </a:r>
                      <a:r>
                        <a:rPr lang="nl-NL" sz="2200" err="1"/>
                        <a:t>flexible</a:t>
                      </a:r>
                      <a:r>
                        <a:rPr lang="nl-NL" sz="2200"/>
                        <a:t> team</a:t>
                      </a:r>
                    </a:p>
                  </a:txBody>
                  <a:tcPr anchor="ctr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nl-NL" sz="2200"/>
                        <a:t>Large, </a:t>
                      </a:r>
                      <a:r>
                        <a:rPr lang="nl-NL" sz="2200" err="1"/>
                        <a:t>hierarchical</a:t>
                      </a:r>
                      <a:r>
                        <a:rPr lang="nl-NL" sz="2200"/>
                        <a:t> </a:t>
                      </a:r>
                      <a:r>
                        <a:rPr lang="nl-NL" sz="2200" err="1"/>
                        <a:t>organization</a:t>
                      </a:r>
                    </a:p>
                  </a:txBody>
                  <a:tcPr anchor="ctr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2109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84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FF6D0-480F-AC44-CB0F-C1469515B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1BBE0E32-C537-8148-668C-9D680138AD9E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>
            <a:extLst>
              <a:ext uri="{FF2B5EF4-FFF2-40B4-BE49-F238E27FC236}">
                <a16:creationId xmlns:a16="http://schemas.microsoft.com/office/drawing/2014/main" id="{B98A37E0-2018-ABA0-CBFB-0965206E6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14" y="146049"/>
            <a:ext cx="10954369" cy="1325563"/>
          </a:xfrm>
        </p:spPr>
        <p:txBody>
          <a:bodyPr>
            <a:normAutofit/>
          </a:bodyPr>
          <a:lstStyle/>
          <a:p>
            <a:r>
              <a:rPr lang="nl-NL" sz="3200" b="1" err="1">
                <a:latin typeface="Calibri"/>
                <a:ea typeface="Calibri"/>
                <a:cs typeface="Calibri"/>
              </a:rPr>
              <a:t>Why</a:t>
            </a:r>
            <a:r>
              <a:rPr lang="nl-NL" sz="3200" b="1">
                <a:latin typeface="Calibri"/>
                <a:ea typeface="Calibri"/>
                <a:cs typeface="Calibri"/>
              </a:rPr>
              <a:t> we chose </a:t>
            </a:r>
            <a:r>
              <a:rPr lang="nl-NL" sz="3200" b="1" err="1">
                <a:latin typeface="Calibri"/>
                <a:ea typeface="Calibri"/>
                <a:cs typeface="Calibri"/>
              </a:rPr>
              <a:t>to</a:t>
            </a:r>
            <a:r>
              <a:rPr lang="nl-NL" sz="3200" b="1">
                <a:latin typeface="Calibri"/>
                <a:ea typeface="Calibri"/>
                <a:cs typeface="Calibri"/>
              </a:rPr>
              <a:t> </a:t>
            </a:r>
            <a:r>
              <a:rPr lang="nl-NL" sz="3200" b="1" err="1">
                <a:latin typeface="Calibri"/>
                <a:ea typeface="Calibri"/>
                <a:cs typeface="Calibri"/>
              </a:rPr>
              <a:t>collaborate</a:t>
            </a:r>
            <a:r>
              <a:rPr lang="nl-NL" sz="3200" b="1">
                <a:latin typeface="Calibri"/>
                <a:ea typeface="Calibri"/>
                <a:cs typeface="Calibri"/>
              </a:rPr>
              <a:t> </a:t>
            </a:r>
            <a:r>
              <a:rPr lang="nl-NL" sz="3200" b="1" err="1">
                <a:latin typeface="Calibri"/>
                <a:ea typeface="Calibri"/>
                <a:cs typeface="Calibri"/>
              </a:rPr>
              <a:t>with</a:t>
            </a:r>
            <a:r>
              <a:rPr lang="nl-NL" sz="3200" b="1">
                <a:latin typeface="Calibri"/>
                <a:ea typeface="Calibri"/>
                <a:cs typeface="Calibri"/>
              </a:rPr>
              <a:t> </a:t>
            </a:r>
            <a:r>
              <a:rPr lang="nl-NL" sz="3200" b="1" err="1">
                <a:latin typeface="Calibri"/>
                <a:ea typeface="Calibri"/>
                <a:cs typeface="Calibri"/>
              </a:rPr>
              <a:t>the</a:t>
            </a:r>
            <a:r>
              <a:rPr lang="nl-NL" sz="3200" b="1">
                <a:latin typeface="Calibri"/>
                <a:ea typeface="Calibri"/>
                <a:cs typeface="Calibri"/>
              </a:rPr>
              <a:t> </a:t>
            </a:r>
            <a:r>
              <a:rPr lang="nl-NL" sz="3200" b="1" err="1">
                <a:latin typeface="Calibri"/>
                <a:ea typeface="Calibri"/>
                <a:cs typeface="Calibri"/>
              </a:rPr>
              <a:t>Salvation</a:t>
            </a:r>
            <a:r>
              <a:rPr lang="nl-NL" sz="3200" b="1">
                <a:latin typeface="Calibri"/>
                <a:ea typeface="Calibri"/>
                <a:cs typeface="Calibri"/>
              </a:rPr>
              <a:t> </a:t>
            </a:r>
            <a:r>
              <a:rPr lang="nl-NL" sz="3200" b="1" err="1">
                <a:latin typeface="Calibri"/>
                <a:ea typeface="Calibri"/>
                <a:cs typeface="Calibri"/>
              </a:rPr>
              <a:t>Army</a:t>
            </a:r>
            <a:endParaRPr lang="nl-NL" sz="3200"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5BD24448-548C-85C3-2DE7-7298C052F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6294" y="1754965"/>
            <a:ext cx="7377249" cy="320403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/>
            <a:r>
              <a:rPr lang="nl-NL" sz="2000">
                <a:ea typeface="+mn-lt"/>
                <a:cs typeface="+mn-lt"/>
              </a:rPr>
              <a:t>We </a:t>
            </a:r>
            <a:r>
              <a:rPr lang="nl-NL" sz="2000" err="1">
                <a:ea typeface="+mn-lt"/>
                <a:cs typeface="+mn-lt"/>
              </a:rPr>
              <a:t>believed</a:t>
            </a:r>
            <a:r>
              <a:rPr lang="nl-NL" sz="2000">
                <a:ea typeface="+mn-lt"/>
                <a:cs typeface="+mn-lt"/>
              </a:rPr>
              <a:t> in </a:t>
            </a:r>
            <a:r>
              <a:rPr lang="nl-NL" sz="2000" b="1">
                <a:ea typeface="+mn-lt"/>
                <a:cs typeface="+mn-lt"/>
              </a:rPr>
              <a:t>shared </a:t>
            </a:r>
            <a:r>
              <a:rPr lang="nl-NL" sz="2000" b="1" err="1">
                <a:ea typeface="+mn-lt"/>
                <a:cs typeface="+mn-lt"/>
              </a:rPr>
              <a:t>values</a:t>
            </a:r>
            <a:r>
              <a:rPr lang="nl-NL" sz="2000">
                <a:ea typeface="+mn-lt"/>
                <a:cs typeface="+mn-lt"/>
              </a:rPr>
              <a:t>: </a:t>
            </a:r>
            <a:r>
              <a:rPr lang="nl-NL" sz="2000" err="1">
                <a:ea typeface="+mn-lt"/>
                <a:cs typeface="+mn-lt"/>
              </a:rPr>
              <a:t>connection</a:t>
            </a:r>
            <a:r>
              <a:rPr lang="nl-NL" sz="2000">
                <a:ea typeface="+mn-lt"/>
                <a:cs typeface="+mn-lt"/>
              </a:rPr>
              <a:t>, </a:t>
            </a:r>
            <a:r>
              <a:rPr lang="nl-NL" sz="2000" err="1">
                <a:ea typeface="+mn-lt"/>
                <a:cs typeface="+mn-lt"/>
              </a:rPr>
              <a:t>compassion</a:t>
            </a:r>
            <a:r>
              <a:rPr lang="nl-NL" sz="2000">
                <a:ea typeface="+mn-lt"/>
                <a:cs typeface="+mn-lt"/>
              </a:rPr>
              <a:t>, </a:t>
            </a:r>
            <a:r>
              <a:rPr lang="nl-NL" sz="2000" err="1">
                <a:ea typeface="+mn-lt"/>
                <a:cs typeface="+mn-lt"/>
              </a:rPr>
              <a:t>and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social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responsibility</a:t>
            </a:r>
            <a:endParaRPr lang="nl-NL" sz="2000">
              <a:ea typeface="Calibri"/>
              <a:cs typeface="Calibri"/>
            </a:endParaRPr>
          </a:p>
          <a:p>
            <a:pPr marL="342900" indent="-342900"/>
            <a:r>
              <a:rPr lang="nl-NL" sz="2000">
                <a:ea typeface="+mn-lt"/>
                <a:cs typeface="+mn-lt"/>
              </a:rPr>
              <a:t>The </a:t>
            </a:r>
            <a:r>
              <a:rPr lang="nl-NL" sz="2000" err="1">
                <a:ea typeface="+mn-lt"/>
                <a:cs typeface="+mn-lt"/>
              </a:rPr>
              <a:t>Salvation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Army</a:t>
            </a:r>
            <a:r>
              <a:rPr lang="nl-NL" sz="2000">
                <a:ea typeface="+mn-lt"/>
                <a:cs typeface="+mn-lt"/>
              </a:rPr>
              <a:t> is a </a:t>
            </a:r>
            <a:r>
              <a:rPr lang="nl-NL" sz="2000" b="1" err="1">
                <a:ea typeface="+mn-lt"/>
                <a:cs typeface="+mn-lt"/>
              </a:rPr>
              <a:t>respected</a:t>
            </a:r>
            <a:r>
              <a:rPr lang="nl-NL" sz="2000" b="1">
                <a:ea typeface="+mn-lt"/>
                <a:cs typeface="+mn-lt"/>
              </a:rPr>
              <a:t> name</a:t>
            </a:r>
            <a:r>
              <a:rPr lang="nl-NL" sz="2000">
                <a:ea typeface="+mn-lt"/>
                <a:cs typeface="+mn-lt"/>
              </a:rPr>
              <a:t> — </a:t>
            </a:r>
            <a:r>
              <a:rPr lang="nl-NL" sz="2000" err="1">
                <a:ea typeface="+mn-lt"/>
                <a:cs typeface="+mn-lt"/>
              </a:rPr>
              <a:t>powerful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both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symbolically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and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practically</a:t>
            </a:r>
            <a:endParaRPr lang="nl-NL" sz="2000">
              <a:ea typeface="Calibri"/>
              <a:cs typeface="Calibri"/>
            </a:endParaRPr>
          </a:p>
          <a:p>
            <a:pPr marL="342900" indent="-342900"/>
            <a:r>
              <a:rPr lang="nl-NL" sz="2000">
                <a:ea typeface="+mn-lt"/>
                <a:cs typeface="+mn-lt"/>
              </a:rPr>
              <a:t>We </a:t>
            </a:r>
            <a:r>
              <a:rPr lang="nl-NL" sz="2000" err="1">
                <a:ea typeface="+mn-lt"/>
                <a:cs typeface="+mn-lt"/>
              </a:rPr>
              <a:t>saw</a:t>
            </a:r>
            <a:r>
              <a:rPr lang="nl-NL" sz="2000">
                <a:ea typeface="+mn-lt"/>
                <a:cs typeface="+mn-lt"/>
              </a:rPr>
              <a:t> a chance </a:t>
            </a:r>
            <a:r>
              <a:rPr lang="nl-NL" sz="2000" err="1">
                <a:ea typeface="+mn-lt"/>
                <a:cs typeface="+mn-lt"/>
              </a:rPr>
              <a:t>to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b="1" err="1">
                <a:ea typeface="+mn-lt"/>
                <a:cs typeface="+mn-lt"/>
              </a:rPr>
              <a:t>create</a:t>
            </a:r>
            <a:r>
              <a:rPr lang="nl-NL" sz="2000" b="1">
                <a:ea typeface="+mn-lt"/>
                <a:cs typeface="+mn-lt"/>
              </a:rPr>
              <a:t> </a:t>
            </a:r>
            <a:r>
              <a:rPr lang="nl-NL" sz="2000" b="1" err="1">
                <a:ea typeface="+mn-lt"/>
                <a:cs typeface="+mn-lt"/>
              </a:rPr>
              <a:t>something</a:t>
            </a:r>
            <a:r>
              <a:rPr lang="nl-NL" sz="2000" b="1">
                <a:ea typeface="+mn-lt"/>
                <a:cs typeface="+mn-lt"/>
              </a:rPr>
              <a:t> </a:t>
            </a:r>
            <a:r>
              <a:rPr lang="nl-NL" sz="2000" b="1" err="1">
                <a:ea typeface="+mn-lt"/>
                <a:cs typeface="+mn-lt"/>
              </a:rPr>
              <a:t>meaningful</a:t>
            </a:r>
            <a:r>
              <a:rPr lang="nl-NL" sz="2000" b="1">
                <a:ea typeface="+mn-lt"/>
                <a:cs typeface="+mn-lt"/>
              </a:rPr>
              <a:t> </a:t>
            </a:r>
            <a:r>
              <a:rPr lang="nl-NL" sz="2000" b="1" err="1">
                <a:ea typeface="+mn-lt"/>
                <a:cs typeface="+mn-lt"/>
              </a:rPr>
              <a:t>together</a:t>
            </a:r>
            <a:r>
              <a:rPr lang="nl-NL" sz="2000">
                <a:ea typeface="+mn-lt"/>
                <a:cs typeface="+mn-lt"/>
              </a:rPr>
              <a:t>, </a:t>
            </a:r>
            <a:r>
              <a:rPr lang="nl-NL" sz="2000" err="1">
                <a:ea typeface="+mn-lt"/>
                <a:cs typeface="+mn-lt"/>
              </a:rPr>
              <a:t>not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just</a:t>
            </a:r>
            <a:r>
              <a:rPr lang="nl-NL" sz="2000">
                <a:ea typeface="+mn-lt"/>
                <a:cs typeface="+mn-lt"/>
              </a:rPr>
              <a:t> a product</a:t>
            </a:r>
          </a:p>
          <a:p>
            <a:pPr marL="342900" indent="-342900"/>
            <a:r>
              <a:rPr lang="nl-NL" sz="2000" b="1">
                <a:ea typeface="+mn-lt"/>
                <a:cs typeface="+mn-lt"/>
              </a:rPr>
              <a:t>Connection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with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our</a:t>
            </a:r>
            <a:r>
              <a:rPr lang="nl-NL" sz="2000">
                <a:ea typeface="+mn-lt"/>
                <a:cs typeface="+mn-lt"/>
              </a:rPr>
              <a:t> teammembers </a:t>
            </a:r>
            <a:r>
              <a:rPr lang="nl-NL" sz="2000" err="1">
                <a:ea typeface="+mn-lt"/>
                <a:cs typeface="+mn-lt"/>
              </a:rPr>
              <a:t>from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the</a:t>
            </a:r>
            <a:r>
              <a:rPr lang="nl-NL" sz="2000">
                <a:ea typeface="+mn-lt"/>
                <a:cs typeface="+mn-lt"/>
              </a:rPr>
              <a:t> start</a:t>
            </a:r>
            <a:endParaRPr lang="nl-NL" sz="2000">
              <a:ea typeface="Calibri"/>
              <a:cs typeface="Calibri"/>
            </a:endParaRPr>
          </a:p>
          <a:p>
            <a:pPr marL="342900" indent="-342900"/>
            <a:r>
              <a:rPr lang="nl-NL" sz="2000" err="1">
                <a:ea typeface="+mn-lt"/>
                <a:cs typeface="+mn-lt"/>
              </a:rPr>
              <a:t>Some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individuals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within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the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organization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were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b="1" err="1">
                <a:ea typeface="+mn-lt"/>
                <a:cs typeface="+mn-lt"/>
              </a:rPr>
              <a:t>true</a:t>
            </a:r>
            <a:r>
              <a:rPr lang="nl-NL" sz="2000" b="1">
                <a:ea typeface="+mn-lt"/>
                <a:cs typeface="+mn-lt"/>
              </a:rPr>
              <a:t> </a:t>
            </a:r>
            <a:r>
              <a:rPr lang="nl-NL" sz="2000" b="1" err="1">
                <a:ea typeface="+mn-lt"/>
                <a:cs typeface="+mn-lt"/>
              </a:rPr>
              <a:t>believers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from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day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one</a:t>
            </a:r>
            <a:r>
              <a:rPr lang="nl-NL" sz="2000">
                <a:ea typeface="+mn-lt"/>
                <a:cs typeface="+mn-lt"/>
              </a:rPr>
              <a:t> — </a:t>
            </a:r>
            <a:r>
              <a:rPr lang="nl-NL" sz="2000" err="1">
                <a:ea typeface="+mn-lt"/>
                <a:cs typeface="+mn-lt"/>
              </a:rPr>
              <a:t>and</a:t>
            </a:r>
            <a:r>
              <a:rPr lang="nl-NL" sz="2000">
                <a:ea typeface="+mn-lt"/>
                <a:cs typeface="+mn-lt"/>
              </a:rPr>
              <a:t> </a:t>
            </a:r>
            <a:r>
              <a:rPr lang="nl-NL" sz="2000" err="1">
                <a:ea typeface="+mn-lt"/>
                <a:cs typeface="+mn-lt"/>
              </a:rPr>
              <a:t>still</a:t>
            </a:r>
            <a:r>
              <a:rPr lang="nl-NL" sz="2000">
                <a:ea typeface="+mn-lt"/>
                <a:cs typeface="+mn-lt"/>
              </a:rPr>
              <a:t> are</a:t>
            </a:r>
            <a:endParaRPr lang="nl-NL" sz="2000">
              <a:ea typeface="Calibri"/>
              <a:cs typeface="Calibri"/>
            </a:endParaRPr>
          </a:p>
        </p:txBody>
      </p:sp>
      <p:pic>
        <p:nvPicPr>
          <p:cNvPr id="11" name="Afbeelding 10" descr="Afbeelding met tekst, Snack, Gemaksvoeding, koekje&#10;&#10;Automatisch gegenereerde beschrijving">
            <a:extLst>
              <a:ext uri="{FF2B5EF4-FFF2-40B4-BE49-F238E27FC236}">
                <a16:creationId xmlns:a16="http://schemas.microsoft.com/office/drawing/2014/main" id="{AFA5071E-A051-382D-CF30-1C5F3CE42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7" r="2600" b="521"/>
          <a:stretch/>
        </p:blipFill>
        <p:spPr>
          <a:xfrm>
            <a:off x="163285" y="1472980"/>
            <a:ext cx="3702884" cy="3768489"/>
          </a:xfrm>
          <a:prstGeom prst="rect">
            <a:avLst/>
          </a:prstGeom>
        </p:spPr>
      </p:pic>
      <p:pic>
        <p:nvPicPr>
          <p:cNvPr id="13" name="Afbeelding 12" descr="Afbeelding met Lettertype, Graphics, logo, symbool&#10;&#10;Automatisch gegenereerde beschrijving">
            <a:extLst>
              <a:ext uri="{FF2B5EF4-FFF2-40B4-BE49-F238E27FC236}">
                <a16:creationId xmlns:a16="http://schemas.microsoft.com/office/drawing/2014/main" id="{CD2F9B10-54C5-8438-5E32-80B158F841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312" r="434" b="725"/>
          <a:stretch/>
        </p:blipFill>
        <p:spPr>
          <a:xfrm>
            <a:off x="10189270" y="5667552"/>
            <a:ext cx="1390035" cy="909822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BB1284B5-A707-1D96-353D-D337772CFF0A}"/>
              </a:ext>
            </a:extLst>
          </p:cNvPr>
          <p:cNvSpPr txBox="1"/>
          <p:nvPr/>
        </p:nvSpPr>
        <p:spPr>
          <a:xfrm>
            <a:off x="343318" y="6012262"/>
            <a:ext cx="812241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b="1" err="1">
                <a:ea typeface="Calibri"/>
                <a:cs typeface="Calibri"/>
              </a:rPr>
              <a:t>Still</a:t>
            </a:r>
            <a:r>
              <a:rPr lang="nl-NL" b="1">
                <a:ea typeface="Calibri"/>
                <a:cs typeface="Calibri"/>
              </a:rPr>
              <a:t> </a:t>
            </a:r>
            <a:r>
              <a:rPr lang="nl-NL" b="1" err="1">
                <a:ea typeface="Calibri"/>
                <a:cs typeface="Calibri"/>
              </a:rPr>
              <a:t>proud</a:t>
            </a:r>
            <a:r>
              <a:rPr lang="nl-NL" b="1">
                <a:ea typeface="Calibri"/>
                <a:cs typeface="Calibri"/>
              </a:rPr>
              <a:t> '</a:t>
            </a:r>
            <a:r>
              <a:rPr lang="nl-NL" b="1" err="1">
                <a:ea typeface="Calibri"/>
                <a:cs typeface="Calibri"/>
              </a:rPr>
              <a:t>parents</a:t>
            </a:r>
            <a:r>
              <a:rPr lang="nl-NL" b="1">
                <a:ea typeface="Calibri"/>
                <a:cs typeface="Calibri"/>
              </a:rPr>
              <a:t>' of </a:t>
            </a:r>
            <a:r>
              <a:rPr lang="nl-NL" b="1" err="1">
                <a:ea typeface="Calibri"/>
                <a:cs typeface="Calibri"/>
              </a:rPr>
              <a:t>this</a:t>
            </a:r>
            <a:r>
              <a:rPr lang="nl-NL" b="1">
                <a:ea typeface="Calibri"/>
                <a:cs typeface="Calibri"/>
              </a:rPr>
              <a:t> cookie – we </a:t>
            </a:r>
            <a:r>
              <a:rPr lang="nl-NL" b="1" err="1">
                <a:ea typeface="Calibri"/>
                <a:cs typeface="Calibri"/>
              </a:rPr>
              <a:t>showed</a:t>
            </a:r>
            <a:r>
              <a:rPr lang="nl-NL" b="1">
                <a:ea typeface="Calibri"/>
                <a:cs typeface="Calibri"/>
              </a:rPr>
              <a:t> </a:t>
            </a:r>
            <a:r>
              <a:rPr lang="nl-NL" b="1" err="1">
                <a:ea typeface="Calibri"/>
                <a:cs typeface="Calibri"/>
              </a:rPr>
              <a:t>it</a:t>
            </a:r>
            <a:r>
              <a:rPr lang="nl-NL" b="1">
                <a:ea typeface="Calibri"/>
                <a:cs typeface="Calibri"/>
              </a:rPr>
              <a:t> was </a:t>
            </a:r>
            <a:r>
              <a:rPr lang="nl-NL" b="1" err="1">
                <a:ea typeface="Calibri"/>
                <a:cs typeface="Calibri"/>
              </a:rPr>
              <a:t>possible</a:t>
            </a:r>
            <a:r>
              <a:rPr lang="nl-NL" b="1">
                <a:ea typeface="Calibri"/>
                <a:cs typeface="Calibri"/>
              </a:rPr>
              <a:t> – yes, we </a:t>
            </a:r>
            <a:r>
              <a:rPr lang="nl-NL" b="1" err="1">
                <a:ea typeface="Calibri"/>
                <a:cs typeface="Calibri"/>
              </a:rPr>
              <a:t>can</a:t>
            </a:r>
            <a:r>
              <a:rPr lang="nl-NL" b="1">
                <a:ea typeface="Calibri"/>
                <a:cs typeface="Calibri"/>
              </a:rPr>
              <a:t>...</a:t>
            </a:r>
            <a:endParaRPr lang="nl-NL" b="1"/>
          </a:p>
        </p:txBody>
      </p:sp>
    </p:spTree>
    <p:extLst>
      <p:ext uri="{BB962C8B-B14F-4D97-AF65-F5344CB8AC3E}">
        <p14:creationId xmlns:p14="http://schemas.microsoft.com/office/powerpoint/2010/main" val="25699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A55B1-CB7E-1278-8E03-27A4DCAB4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D9AA13C-26C6-CD8E-CDC1-44A4B5EA35B8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>
            <a:extLst>
              <a:ext uri="{FF2B5EF4-FFF2-40B4-BE49-F238E27FC236}">
                <a16:creationId xmlns:a16="http://schemas.microsoft.com/office/drawing/2014/main" id="{6ECE65B6-A365-3BFD-2C22-A28DE9395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14" y="146049"/>
            <a:ext cx="10954369" cy="1325563"/>
          </a:xfrm>
        </p:spPr>
        <p:txBody>
          <a:bodyPr>
            <a:normAutofit/>
          </a:bodyPr>
          <a:lstStyle/>
          <a:p>
            <a:r>
              <a:rPr lang="nl-NL" sz="3200" b="1" err="1">
                <a:latin typeface="+mn-lt"/>
              </a:rPr>
              <a:t>What</a:t>
            </a:r>
            <a:r>
              <a:rPr lang="nl-NL" sz="3200" b="1">
                <a:latin typeface="+mn-lt"/>
              </a:rPr>
              <a:t> </a:t>
            </a:r>
            <a:r>
              <a:rPr lang="nl-NL" sz="3200" b="1" err="1">
                <a:latin typeface="+mn-lt"/>
              </a:rPr>
              <a:t>did</a:t>
            </a:r>
            <a:r>
              <a:rPr lang="nl-NL" sz="3200" b="1">
                <a:latin typeface="+mn-lt"/>
              </a:rPr>
              <a:t> we </a:t>
            </a:r>
            <a:r>
              <a:rPr lang="nl-NL" sz="3200" b="1" err="1">
                <a:latin typeface="+mn-lt"/>
              </a:rPr>
              <a:t>learn</a:t>
            </a:r>
            <a:r>
              <a:rPr lang="nl-NL" sz="3200" b="1">
                <a:latin typeface="+mn-lt"/>
              </a:rPr>
              <a:t> </a:t>
            </a:r>
            <a:r>
              <a:rPr lang="nl-NL" sz="3200" b="1" err="1">
                <a:latin typeface="+mn-lt"/>
              </a:rPr>
              <a:t>for</a:t>
            </a:r>
            <a:r>
              <a:rPr lang="nl-NL" sz="3200" b="1">
                <a:latin typeface="+mn-lt"/>
              </a:rPr>
              <a:t> </a:t>
            </a:r>
            <a:r>
              <a:rPr lang="nl-NL" sz="3200" b="1" err="1">
                <a:latin typeface="+mn-lt"/>
              </a:rPr>
              <a:t>future</a:t>
            </a:r>
            <a:r>
              <a:rPr lang="nl-NL" sz="3200" b="1">
                <a:latin typeface="+mn-lt"/>
              </a:rPr>
              <a:t> </a:t>
            </a:r>
            <a:r>
              <a:rPr lang="nl-NL" sz="3200" b="1" err="1">
                <a:latin typeface="+mn-lt"/>
              </a:rPr>
              <a:t>collaborations</a:t>
            </a:r>
            <a:r>
              <a:rPr lang="nl-NL" sz="3200" b="1">
                <a:latin typeface="+mn-lt"/>
              </a:rPr>
              <a:t>?</a:t>
            </a:r>
            <a:endParaRPr lang="nl-NL" err="1"/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2FFAE638-52C5-542A-196D-F822DB2E6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5459" y="1340331"/>
            <a:ext cx="7477030" cy="417894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" sz="2200" b="1">
                <a:solidFill>
                  <a:srgbClr val="1F1F1F"/>
                </a:solidFill>
                <a:latin typeface="Calibri"/>
                <a:ea typeface="+mn-lt"/>
                <a:cs typeface="+mn-lt"/>
              </a:rPr>
              <a:t>Don't be too quickly impressed </a:t>
            </a:r>
            <a:endParaRPr lang="nl-NL" sz="2200" b="1">
              <a:latin typeface="Calibri"/>
              <a:ea typeface="+mn-lt"/>
              <a:cs typeface="+mn-lt"/>
            </a:endParaRPr>
          </a:p>
          <a:p>
            <a:r>
              <a:rPr lang="nl-NL" sz="2200" b="1">
                <a:ea typeface="+mn-lt"/>
                <a:cs typeface="+mn-lt"/>
              </a:rPr>
              <a:t>Check </a:t>
            </a:r>
            <a:r>
              <a:rPr lang="nl-NL" sz="2200" b="1" err="1">
                <a:ea typeface="+mn-lt"/>
                <a:cs typeface="+mn-lt"/>
              </a:rPr>
              <a:t>the</a:t>
            </a:r>
            <a:r>
              <a:rPr lang="nl-NL" sz="2200" b="1">
                <a:ea typeface="+mn-lt"/>
                <a:cs typeface="+mn-lt"/>
              </a:rPr>
              <a:t> commercial </a:t>
            </a:r>
            <a:r>
              <a:rPr lang="nl-NL" sz="2200" b="1" err="1">
                <a:ea typeface="+mn-lt"/>
                <a:cs typeface="+mn-lt"/>
              </a:rPr>
              <a:t>mindset</a:t>
            </a:r>
            <a:r>
              <a:rPr lang="nl-NL" sz="2200" b="1">
                <a:ea typeface="+mn-lt"/>
                <a:cs typeface="+mn-lt"/>
              </a:rPr>
              <a:t> </a:t>
            </a:r>
            <a:r>
              <a:rPr lang="nl-NL" sz="2200" b="1" err="1">
                <a:ea typeface="+mn-lt"/>
                <a:cs typeface="+mn-lt"/>
              </a:rPr>
              <a:t>and</a:t>
            </a:r>
            <a:r>
              <a:rPr lang="nl-NL" sz="2200" b="1">
                <a:ea typeface="+mn-lt"/>
                <a:cs typeface="+mn-lt"/>
              </a:rPr>
              <a:t> flexibility</a:t>
            </a:r>
            <a:r>
              <a:rPr lang="nl-NL" sz="2200">
                <a:ea typeface="+mn-lt"/>
                <a:cs typeface="+mn-lt"/>
              </a:rPr>
              <a:t> of </a:t>
            </a:r>
            <a:r>
              <a:rPr lang="nl-NL" sz="2200" err="1">
                <a:ea typeface="+mn-lt"/>
                <a:cs typeface="+mn-lt"/>
              </a:rPr>
              <a:t>the</a:t>
            </a:r>
            <a:r>
              <a:rPr lang="nl-NL" sz="2200">
                <a:ea typeface="+mn-lt"/>
                <a:cs typeface="+mn-lt"/>
              </a:rPr>
              <a:t> partner beforehand </a:t>
            </a:r>
            <a:endParaRPr lang="nl-NL" sz="2200">
              <a:ea typeface="Calibri"/>
              <a:cs typeface="Calibri"/>
            </a:endParaRPr>
          </a:p>
          <a:p>
            <a:r>
              <a:rPr lang="nl-NL" sz="2200" b="1" err="1">
                <a:ea typeface="+mn-lt"/>
                <a:cs typeface="+mn-lt"/>
              </a:rPr>
              <a:t>Appoint</a:t>
            </a:r>
            <a:r>
              <a:rPr lang="nl-NL" sz="2200" b="1">
                <a:ea typeface="+mn-lt"/>
                <a:cs typeface="+mn-lt"/>
              </a:rPr>
              <a:t> a </a:t>
            </a:r>
            <a:r>
              <a:rPr lang="nl-NL" sz="2200" b="1" err="1">
                <a:ea typeface="+mn-lt"/>
                <a:cs typeface="+mn-lt"/>
              </a:rPr>
              <a:t>clear</a:t>
            </a:r>
            <a:r>
              <a:rPr lang="nl-NL" sz="2200" b="1">
                <a:ea typeface="+mn-lt"/>
                <a:cs typeface="+mn-lt"/>
              </a:rPr>
              <a:t> </a:t>
            </a:r>
            <a:r>
              <a:rPr lang="nl-NL" sz="2200" b="1" err="1">
                <a:ea typeface="+mn-lt"/>
                <a:cs typeface="+mn-lt"/>
              </a:rPr>
              <a:t>internal</a:t>
            </a:r>
            <a:r>
              <a:rPr lang="nl-NL" sz="2200" b="1">
                <a:ea typeface="+mn-lt"/>
                <a:cs typeface="+mn-lt"/>
              </a:rPr>
              <a:t> project </a:t>
            </a:r>
            <a:r>
              <a:rPr lang="nl-NL" sz="2200" b="1" err="1">
                <a:ea typeface="+mn-lt"/>
                <a:cs typeface="+mn-lt"/>
              </a:rPr>
              <a:t>owner</a:t>
            </a:r>
            <a:r>
              <a:rPr lang="nl-NL" sz="2200">
                <a:ea typeface="+mn-lt"/>
                <a:cs typeface="+mn-lt"/>
              </a:rPr>
              <a:t> </a:t>
            </a:r>
            <a:r>
              <a:rPr lang="nl-NL" sz="2200" err="1">
                <a:ea typeface="+mn-lt"/>
                <a:cs typeface="+mn-lt"/>
              </a:rPr>
              <a:t>who</a:t>
            </a:r>
            <a:r>
              <a:rPr lang="nl-NL" sz="2200">
                <a:ea typeface="+mn-lt"/>
                <a:cs typeface="+mn-lt"/>
              </a:rPr>
              <a:t> has time, budget, </a:t>
            </a:r>
            <a:r>
              <a:rPr lang="nl-NL" sz="2200" err="1">
                <a:ea typeface="+mn-lt"/>
                <a:cs typeface="+mn-lt"/>
              </a:rPr>
              <a:t>and</a:t>
            </a:r>
            <a:r>
              <a:rPr lang="nl-NL" sz="2200">
                <a:ea typeface="+mn-lt"/>
                <a:cs typeface="+mn-lt"/>
              </a:rPr>
              <a:t> </a:t>
            </a:r>
            <a:r>
              <a:rPr lang="nl-NL" sz="2200" err="1">
                <a:ea typeface="+mn-lt"/>
                <a:cs typeface="+mn-lt"/>
              </a:rPr>
              <a:t>decision</a:t>
            </a:r>
            <a:r>
              <a:rPr lang="nl-NL" sz="2200">
                <a:ea typeface="+mn-lt"/>
                <a:cs typeface="+mn-lt"/>
              </a:rPr>
              <a:t>-making </a:t>
            </a:r>
            <a:r>
              <a:rPr lang="nl-NL" sz="2200" err="1">
                <a:ea typeface="+mn-lt"/>
                <a:cs typeface="+mn-lt"/>
              </a:rPr>
              <a:t>authority</a:t>
            </a:r>
            <a:endParaRPr lang="nl-NL" sz="2200">
              <a:ea typeface="+mn-lt"/>
              <a:cs typeface="+mn-lt"/>
            </a:endParaRPr>
          </a:p>
          <a:p>
            <a:r>
              <a:rPr lang="nl-NL" sz="2200" b="1" err="1">
                <a:ea typeface="+mn-lt"/>
                <a:cs typeface="+mn-lt"/>
              </a:rPr>
              <a:t>Define</a:t>
            </a:r>
            <a:r>
              <a:rPr lang="nl-NL" sz="2200" b="1">
                <a:ea typeface="+mn-lt"/>
                <a:cs typeface="+mn-lt"/>
              </a:rPr>
              <a:t> </a:t>
            </a:r>
            <a:r>
              <a:rPr lang="nl-NL" sz="2200" b="1" err="1">
                <a:ea typeface="+mn-lt"/>
                <a:cs typeface="+mn-lt"/>
              </a:rPr>
              <a:t>expectations</a:t>
            </a:r>
            <a:r>
              <a:rPr lang="nl-NL" sz="2200" b="1">
                <a:ea typeface="+mn-lt"/>
                <a:cs typeface="+mn-lt"/>
              </a:rPr>
              <a:t> </a:t>
            </a:r>
            <a:r>
              <a:rPr lang="nl-NL" sz="2200" b="1" err="1">
                <a:ea typeface="+mn-lt"/>
                <a:cs typeface="+mn-lt"/>
              </a:rPr>
              <a:t>explicitly</a:t>
            </a:r>
            <a:r>
              <a:rPr lang="nl-NL" sz="2200" b="1">
                <a:ea typeface="+mn-lt"/>
                <a:cs typeface="+mn-lt"/>
              </a:rPr>
              <a:t>:</a:t>
            </a:r>
            <a:r>
              <a:rPr lang="nl-NL" sz="2200">
                <a:ea typeface="+mn-lt"/>
                <a:cs typeface="+mn-lt"/>
              </a:rPr>
              <a:t> </a:t>
            </a:r>
            <a:r>
              <a:rPr lang="nl-NL" sz="2200" err="1">
                <a:ea typeface="+mn-lt"/>
                <a:cs typeface="+mn-lt"/>
              </a:rPr>
              <a:t>roles</a:t>
            </a:r>
            <a:r>
              <a:rPr lang="nl-NL" sz="2200">
                <a:ea typeface="+mn-lt"/>
                <a:cs typeface="+mn-lt"/>
              </a:rPr>
              <a:t>, </a:t>
            </a:r>
            <a:r>
              <a:rPr lang="nl-NL" sz="2200" err="1">
                <a:ea typeface="+mn-lt"/>
                <a:cs typeface="+mn-lt"/>
              </a:rPr>
              <a:t>responsibilities</a:t>
            </a:r>
            <a:r>
              <a:rPr lang="nl-NL" sz="2200">
                <a:ea typeface="+mn-lt"/>
                <a:cs typeface="+mn-lt"/>
              </a:rPr>
              <a:t>, marketing </a:t>
            </a:r>
            <a:r>
              <a:rPr lang="nl-NL" sz="2200" err="1">
                <a:ea typeface="+mn-lt"/>
                <a:cs typeface="+mn-lt"/>
              </a:rPr>
              <a:t>commitments</a:t>
            </a:r>
            <a:r>
              <a:rPr lang="nl-NL" sz="2200">
                <a:ea typeface="+mn-lt"/>
                <a:cs typeface="+mn-lt"/>
              </a:rPr>
              <a:t>, </a:t>
            </a:r>
            <a:r>
              <a:rPr lang="nl-NL" sz="2200" err="1">
                <a:ea typeface="+mn-lt"/>
                <a:cs typeface="+mn-lt"/>
              </a:rPr>
              <a:t>and</a:t>
            </a:r>
            <a:r>
              <a:rPr lang="nl-NL" sz="2200">
                <a:ea typeface="+mn-lt"/>
                <a:cs typeface="+mn-lt"/>
              </a:rPr>
              <a:t> risk </a:t>
            </a:r>
            <a:r>
              <a:rPr lang="nl-NL" sz="2200" err="1">
                <a:ea typeface="+mn-lt"/>
                <a:cs typeface="+mn-lt"/>
              </a:rPr>
              <a:t>sharing</a:t>
            </a:r>
            <a:endParaRPr lang="nl-NL" sz="2200">
              <a:ea typeface="+mn-lt"/>
              <a:cs typeface="+mn-lt"/>
            </a:endParaRPr>
          </a:p>
          <a:p>
            <a:r>
              <a:rPr lang="nl-NL" sz="2200" b="1" err="1">
                <a:ea typeface="+mn-lt"/>
                <a:cs typeface="+mn-lt"/>
              </a:rPr>
              <a:t>Create</a:t>
            </a:r>
            <a:r>
              <a:rPr lang="nl-NL" sz="2200" b="1">
                <a:ea typeface="+mn-lt"/>
                <a:cs typeface="+mn-lt"/>
              </a:rPr>
              <a:t> </a:t>
            </a:r>
            <a:r>
              <a:rPr lang="nl-NL" sz="2200" b="1" err="1">
                <a:ea typeface="+mn-lt"/>
                <a:cs typeface="+mn-lt"/>
              </a:rPr>
              <a:t>ongoing</a:t>
            </a:r>
            <a:r>
              <a:rPr lang="nl-NL" sz="2200" b="1">
                <a:ea typeface="+mn-lt"/>
                <a:cs typeface="+mn-lt"/>
              </a:rPr>
              <a:t> joint </a:t>
            </a:r>
            <a:r>
              <a:rPr lang="nl-NL" sz="2200" b="1" err="1">
                <a:ea typeface="+mn-lt"/>
                <a:cs typeface="+mn-lt"/>
              </a:rPr>
              <a:t>communication</a:t>
            </a:r>
            <a:r>
              <a:rPr lang="nl-NL" sz="2200" b="1">
                <a:ea typeface="+mn-lt"/>
                <a:cs typeface="+mn-lt"/>
              </a:rPr>
              <a:t> </a:t>
            </a:r>
            <a:r>
              <a:rPr lang="nl-NL" sz="2200" b="1" err="1">
                <a:ea typeface="+mn-lt"/>
                <a:cs typeface="+mn-lt"/>
              </a:rPr>
              <a:t>and</a:t>
            </a:r>
            <a:r>
              <a:rPr lang="nl-NL" sz="2200" b="1">
                <a:ea typeface="+mn-lt"/>
                <a:cs typeface="+mn-lt"/>
              </a:rPr>
              <a:t> sales </a:t>
            </a:r>
            <a:r>
              <a:rPr lang="nl-NL" sz="2200" b="1" err="1">
                <a:ea typeface="+mn-lt"/>
                <a:cs typeface="+mn-lt"/>
              </a:rPr>
              <a:t>plans</a:t>
            </a:r>
            <a:r>
              <a:rPr lang="nl-NL" sz="2200" b="1">
                <a:ea typeface="+mn-lt"/>
                <a:cs typeface="+mn-lt"/>
              </a:rPr>
              <a:t>,</a:t>
            </a:r>
            <a:r>
              <a:rPr lang="nl-NL" sz="2200">
                <a:ea typeface="+mn-lt"/>
                <a:cs typeface="+mn-lt"/>
              </a:rPr>
              <a:t> </a:t>
            </a:r>
            <a:r>
              <a:rPr lang="nl-NL" sz="2200" err="1">
                <a:ea typeface="+mn-lt"/>
                <a:cs typeface="+mn-lt"/>
              </a:rPr>
              <a:t>not</a:t>
            </a:r>
            <a:r>
              <a:rPr lang="nl-NL" sz="2200">
                <a:ea typeface="+mn-lt"/>
                <a:cs typeface="+mn-lt"/>
              </a:rPr>
              <a:t> </a:t>
            </a:r>
            <a:r>
              <a:rPr lang="nl-NL" sz="2200" err="1">
                <a:ea typeface="+mn-lt"/>
                <a:cs typeface="+mn-lt"/>
              </a:rPr>
              <a:t>just</a:t>
            </a:r>
            <a:r>
              <a:rPr lang="nl-NL" sz="2200">
                <a:ea typeface="+mn-lt"/>
                <a:cs typeface="+mn-lt"/>
              </a:rPr>
              <a:t> a </a:t>
            </a:r>
            <a:r>
              <a:rPr lang="nl-NL" sz="2200" err="1">
                <a:ea typeface="+mn-lt"/>
                <a:cs typeface="+mn-lt"/>
              </a:rPr>
              <a:t>launch</a:t>
            </a:r>
            <a:r>
              <a:rPr lang="nl-NL" sz="2200">
                <a:ea typeface="+mn-lt"/>
                <a:cs typeface="+mn-lt"/>
              </a:rPr>
              <a:t> </a:t>
            </a:r>
            <a:r>
              <a:rPr lang="nl-NL" sz="2200" err="1">
                <a:ea typeface="+mn-lt"/>
                <a:cs typeface="+mn-lt"/>
              </a:rPr>
              <a:t>campaign</a:t>
            </a:r>
            <a:endParaRPr lang="nl-NL" sz="2200" err="1">
              <a:ea typeface="Calibri"/>
              <a:cs typeface="Calibri"/>
            </a:endParaRPr>
          </a:p>
          <a:p>
            <a:r>
              <a:rPr lang="nl-NL" sz="2200" b="1" err="1">
                <a:ea typeface="+mn-lt"/>
                <a:cs typeface="+mn-lt"/>
              </a:rPr>
              <a:t>Agree</a:t>
            </a:r>
            <a:r>
              <a:rPr lang="nl-NL" sz="2200" b="1">
                <a:ea typeface="+mn-lt"/>
                <a:cs typeface="+mn-lt"/>
              </a:rPr>
              <a:t> on exit </a:t>
            </a:r>
            <a:r>
              <a:rPr lang="nl-NL" sz="2200" b="1" err="1">
                <a:ea typeface="+mn-lt"/>
                <a:cs typeface="+mn-lt"/>
              </a:rPr>
              <a:t>strategies</a:t>
            </a:r>
            <a:r>
              <a:rPr lang="nl-NL" sz="2200">
                <a:ea typeface="+mn-lt"/>
                <a:cs typeface="+mn-lt"/>
              </a:rPr>
              <a:t> in case </a:t>
            </a:r>
            <a:r>
              <a:rPr lang="nl-NL" sz="2200" err="1">
                <a:ea typeface="+mn-lt"/>
                <a:cs typeface="+mn-lt"/>
              </a:rPr>
              <a:t>the</a:t>
            </a:r>
            <a:r>
              <a:rPr lang="nl-NL" sz="2200">
                <a:ea typeface="+mn-lt"/>
                <a:cs typeface="+mn-lt"/>
              </a:rPr>
              <a:t> </a:t>
            </a:r>
            <a:r>
              <a:rPr lang="nl-NL" sz="2200" err="1">
                <a:ea typeface="+mn-lt"/>
                <a:cs typeface="+mn-lt"/>
              </a:rPr>
              <a:t>collaboration</a:t>
            </a:r>
            <a:r>
              <a:rPr lang="nl-NL" sz="2200">
                <a:ea typeface="+mn-lt"/>
                <a:cs typeface="+mn-lt"/>
              </a:rPr>
              <a:t> does </a:t>
            </a:r>
            <a:r>
              <a:rPr lang="nl-NL" sz="2200" err="1">
                <a:ea typeface="+mn-lt"/>
                <a:cs typeface="+mn-lt"/>
              </a:rPr>
              <a:t>not</a:t>
            </a:r>
            <a:r>
              <a:rPr lang="nl-NL" sz="2200">
                <a:ea typeface="+mn-lt"/>
                <a:cs typeface="+mn-lt"/>
              </a:rPr>
              <a:t> </a:t>
            </a:r>
            <a:r>
              <a:rPr lang="nl-NL" sz="2200" err="1">
                <a:ea typeface="+mn-lt"/>
                <a:cs typeface="+mn-lt"/>
              </a:rPr>
              <a:t>evolve</a:t>
            </a:r>
            <a:r>
              <a:rPr lang="nl-NL" sz="2200">
                <a:ea typeface="+mn-lt"/>
                <a:cs typeface="+mn-lt"/>
              </a:rPr>
              <a:t> as </a:t>
            </a:r>
            <a:r>
              <a:rPr lang="nl-NL" sz="2200" err="1">
                <a:ea typeface="+mn-lt"/>
                <a:cs typeface="+mn-lt"/>
              </a:rPr>
              <a:t>planned</a:t>
            </a:r>
            <a:endParaRPr lang="nl-NL" sz="2200" err="1">
              <a:ea typeface="Calibri"/>
              <a:cs typeface="Calibri"/>
            </a:endParaRPr>
          </a:p>
        </p:txBody>
      </p:sp>
      <p:pic>
        <p:nvPicPr>
          <p:cNvPr id="11" name="Afbeelding 10" descr="Afbeelding met tekst, Snack, Gemaksvoeding, koekje&#10;&#10;Automatisch gegenereerde beschrijving">
            <a:extLst>
              <a:ext uri="{FF2B5EF4-FFF2-40B4-BE49-F238E27FC236}">
                <a16:creationId xmlns:a16="http://schemas.microsoft.com/office/drawing/2014/main" id="{BDC75B61-9A5A-9E71-88EA-B869E07CE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7" t="-55" r="17391" b="229"/>
          <a:stretch/>
        </p:blipFill>
        <p:spPr>
          <a:xfrm>
            <a:off x="873330" y="1470890"/>
            <a:ext cx="2435915" cy="3781652"/>
          </a:xfrm>
          <a:prstGeom prst="rect">
            <a:avLst/>
          </a:prstGeom>
        </p:spPr>
      </p:pic>
      <p:pic>
        <p:nvPicPr>
          <p:cNvPr id="13" name="Afbeelding 12" descr="Afbeelding met Lettertype, Graphics, logo, symbool&#10;&#10;Automatisch gegenereerde beschrijving">
            <a:extLst>
              <a:ext uri="{FF2B5EF4-FFF2-40B4-BE49-F238E27FC236}">
                <a16:creationId xmlns:a16="http://schemas.microsoft.com/office/drawing/2014/main" id="{DED26D3E-EBFA-A8F3-90D4-8CC70F29A4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312" r="434" b="725"/>
          <a:stretch/>
        </p:blipFill>
        <p:spPr>
          <a:xfrm>
            <a:off x="10189270" y="5667552"/>
            <a:ext cx="1390035" cy="9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5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14A66-FC96-C227-3598-E17EE910A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ep 18">
            <a:extLst>
              <a:ext uri="{FF2B5EF4-FFF2-40B4-BE49-F238E27FC236}">
                <a16:creationId xmlns:a16="http://schemas.microsoft.com/office/drawing/2014/main" id="{72947A16-97E2-6915-B89A-86FCA1802537}"/>
              </a:ext>
            </a:extLst>
          </p:cNvPr>
          <p:cNvGrpSpPr/>
          <p:nvPr/>
        </p:nvGrpSpPr>
        <p:grpSpPr>
          <a:xfrm rot="20820000">
            <a:off x="1296569" y="1591031"/>
            <a:ext cx="1641618" cy="1507366"/>
            <a:chOff x="3600541" y="1716001"/>
            <a:chExt cx="2867157" cy="2823156"/>
          </a:xfrm>
        </p:grpSpPr>
        <p:pic>
          <p:nvPicPr>
            <p:cNvPr id="20" name="Afbeelding 19" descr="Afbeelding met hart, Valentijnsdag, Karmijn, rood&#10;&#10;Door AI gegenereerde inhoud is mogelijk onjuist.">
              <a:extLst>
                <a:ext uri="{FF2B5EF4-FFF2-40B4-BE49-F238E27FC236}">
                  <a16:creationId xmlns:a16="http://schemas.microsoft.com/office/drawing/2014/main" id="{D15771C2-7D92-2E14-F0A7-BC7448659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2339" t="11240" r="28421" b="22975"/>
            <a:stretch/>
          </p:blipFill>
          <p:spPr>
            <a:xfrm>
              <a:off x="3600541" y="1716001"/>
              <a:ext cx="2867157" cy="2706931"/>
            </a:xfrm>
            <a:prstGeom prst="rect">
              <a:avLst/>
            </a:prstGeom>
          </p:spPr>
        </p:pic>
        <p:sp>
          <p:nvSpPr>
            <p:cNvPr id="21" name="Tekstvak 20">
              <a:extLst>
                <a:ext uri="{FF2B5EF4-FFF2-40B4-BE49-F238E27FC236}">
                  <a16:creationId xmlns:a16="http://schemas.microsoft.com/office/drawing/2014/main" id="{9DE38AA8-2E07-0F14-9C7E-04D0828A8393}"/>
                </a:ext>
              </a:extLst>
            </p:cNvPr>
            <p:cNvSpPr txBox="1"/>
            <p:nvPr/>
          </p:nvSpPr>
          <p:spPr>
            <a:xfrm rot="-3180000">
              <a:off x="4053051" y="2226124"/>
              <a:ext cx="2594741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nl-NL"/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</p:txBody>
        </p:sp>
      </p:grpSp>
      <p:grpSp>
        <p:nvGrpSpPr>
          <p:cNvPr id="16" name="Groep 15">
            <a:extLst>
              <a:ext uri="{FF2B5EF4-FFF2-40B4-BE49-F238E27FC236}">
                <a16:creationId xmlns:a16="http://schemas.microsoft.com/office/drawing/2014/main" id="{F3AE7D12-2858-8243-D765-98D487267D51}"/>
              </a:ext>
            </a:extLst>
          </p:cNvPr>
          <p:cNvGrpSpPr/>
          <p:nvPr/>
        </p:nvGrpSpPr>
        <p:grpSpPr>
          <a:xfrm rot="20820000">
            <a:off x="1960403" y="1310417"/>
            <a:ext cx="2084880" cy="2047448"/>
            <a:chOff x="3600541" y="1716001"/>
            <a:chExt cx="2867157" cy="2823156"/>
          </a:xfrm>
        </p:grpSpPr>
        <p:pic>
          <p:nvPicPr>
            <p:cNvPr id="17" name="Afbeelding 16" descr="Afbeelding met hart, Valentijnsdag, Karmijn, rood&#10;&#10;Door AI gegenereerde inhoud is mogelijk onjuist.">
              <a:extLst>
                <a:ext uri="{FF2B5EF4-FFF2-40B4-BE49-F238E27FC236}">
                  <a16:creationId xmlns:a16="http://schemas.microsoft.com/office/drawing/2014/main" id="{3E969250-A92D-A901-08A2-38C07CDC5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2339" t="11240" r="28421" b="22975"/>
            <a:stretch/>
          </p:blipFill>
          <p:spPr>
            <a:xfrm>
              <a:off x="3600541" y="1716001"/>
              <a:ext cx="2867157" cy="2706931"/>
            </a:xfrm>
            <a:prstGeom prst="rect">
              <a:avLst/>
            </a:prstGeom>
          </p:spPr>
        </p:pic>
        <p:sp>
          <p:nvSpPr>
            <p:cNvPr id="18" name="Tekstvak 17">
              <a:extLst>
                <a:ext uri="{FF2B5EF4-FFF2-40B4-BE49-F238E27FC236}">
                  <a16:creationId xmlns:a16="http://schemas.microsoft.com/office/drawing/2014/main" id="{DB9C74D8-50FA-5CDA-1FC7-C5B203E22B4E}"/>
                </a:ext>
              </a:extLst>
            </p:cNvPr>
            <p:cNvSpPr txBox="1"/>
            <p:nvPr/>
          </p:nvSpPr>
          <p:spPr>
            <a:xfrm rot="-3180000">
              <a:off x="4053051" y="2226124"/>
              <a:ext cx="2594741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nl-NL"/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</p:txBody>
        </p:sp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63FD1157-BFBC-96E8-806C-D20B91854048}"/>
              </a:ext>
            </a:extLst>
          </p:cNvPr>
          <p:cNvGrpSpPr/>
          <p:nvPr/>
        </p:nvGrpSpPr>
        <p:grpSpPr>
          <a:xfrm rot="21180000">
            <a:off x="2662153" y="1181845"/>
            <a:ext cx="2784332" cy="2740331"/>
            <a:chOff x="3600541" y="1716001"/>
            <a:chExt cx="2867157" cy="2823156"/>
          </a:xfrm>
        </p:grpSpPr>
        <p:pic>
          <p:nvPicPr>
            <p:cNvPr id="13" name="Afbeelding 12" descr="Afbeelding met hart, Valentijnsdag, Karmijn, rood&#10;&#10;Door AI gegenereerde inhoud is mogelijk onjuist.">
              <a:extLst>
                <a:ext uri="{FF2B5EF4-FFF2-40B4-BE49-F238E27FC236}">
                  <a16:creationId xmlns:a16="http://schemas.microsoft.com/office/drawing/2014/main" id="{6659064D-73FC-4EAE-FAB0-6EA134D2E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2339" t="11240" r="28421" b="22975"/>
            <a:stretch/>
          </p:blipFill>
          <p:spPr>
            <a:xfrm>
              <a:off x="3600541" y="1716001"/>
              <a:ext cx="2867157" cy="2706931"/>
            </a:xfrm>
            <a:prstGeom prst="rect">
              <a:avLst/>
            </a:prstGeom>
          </p:spPr>
        </p:pic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EA8DED0C-7F7B-3070-12E3-2B3C2FA91D6B}"/>
                </a:ext>
              </a:extLst>
            </p:cNvPr>
            <p:cNvSpPr txBox="1"/>
            <p:nvPr/>
          </p:nvSpPr>
          <p:spPr>
            <a:xfrm rot="-3180000">
              <a:off x="4053051" y="2226124"/>
              <a:ext cx="2594741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nl-NL"/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</p:txBody>
        </p:sp>
      </p:grpSp>
      <p:grpSp>
        <p:nvGrpSpPr>
          <p:cNvPr id="8" name="Groep 7">
            <a:extLst>
              <a:ext uri="{FF2B5EF4-FFF2-40B4-BE49-F238E27FC236}">
                <a16:creationId xmlns:a16="http://schemas.microsoft.com/office/drawing/2014/main" id="{89F1535F-4937-AE9B-22FE-8F32A672112A}"/>
              </a:ext>
            </a:extLst>
          </p:cNvPr>
          <p:cNvGrpSpPr/>
          <p:nvPr/>
        </p:nvGrpSpPr>
        <p:grpSpPr>
          <a:xfrm rot="20880000">
            <a:off x="2974497" y="1908591"/>
            <a:ext cx="2784332" cy="2740331"/>
            <a:chOff x="3600541" y="1716001"/>
            <a:chExt cx="2867157" cy="2823156"/>
          </a:xfrm>
        </p:grpSpPr>
        <p:pic>
          <p:nvPicPr>
            <p:cNvPr id="10" name="Afbeelding 9" descr="Afbeelding met hart, Valentijnsdag, Karmijn, rood&#10;&#10;Door AI gegenereerde inhoud is mogelijk onjuist.">
              <a:extLst>
                <a:ext uri="{FF2B5EF4-FFF2-40B4-BE49-F238E27FC236}">
                  <a16:creationId xmlns:a16="http://schemas.microsoft.com/office/drawing/2014/main" id="{37F4D10F-C3E2-A9C4-DBD6-304B2EE55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2339" t="11240" r="28421" b="22975"/>
            <a:stretch/>
          </p:blipFill>
          <p:spPr>
            <a:xfrm>
              <a:off x="3600541" y="1716001"/>
              <a:ext cx="2867157" cy="2706931"/>
            </a:xfrm>
            <a:prstGeom prst="rect">
              <a:avLst/>
            </a:prstGeom>
          </p:spPr>
        </p:pic>
        <p:sp>
          <p:nvSpPr>
            <p:cNvPr id="11" name="Tekstvak 10">
              <a:extLst>
                <a:ext uri="{FF2B5EF4-FFF2-40B4-BE49-F238E27FC236}">
                  <a16:creationId xmlns:a16="http://schemas.microsoft.com/office/drawing/2014/main" id="{A0EB0C88-EF91-D2F7-CF2D-9D1AB04FDA37}"/>
                </a:ext>
              </a:extLst>
            </p:cNvPr>
            <p:cNvSpPr txBox="1"/>
            <p:nvPr/>
          </p:nvSpPr>
          <p:spPr>
            <a:xfrm rot="-3180000">
              <a:off x="4053051" y="2226124"/>
              <a:ext cx="2594741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nl-NL"/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</p:txBody>
        </p:sp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9B7F6395-FBE6-3B9D-1840-23C708C1FB17}"/>
              </a:ext>
            </a:extLst>
          </p:cNvPr>
          <p:cNvGrpSpPr/>
          <p:nvPr/>
        </p:nvGrpSpPr>
        <p:grpSpPr>
          <a:xfrm>
            <a:off x="3593115" y="1340713"/>
            <a:ext cx="2784332" cy="2740331"/>
            <a:chOff x="3600541" y="1716001"/>
            <a:chExt cx="2867157" cy="2823156"/>
          </a:xfrm>
        </p:grpSpPr>
        <p:pic>
          <p:nvPicPr>
            <p:cNvPr id="3" name="Afbeelding 2" descr="Afbeelding met hart, Valentijnsdag, Karmijn, rood&#10;&#10;Door AI gegenereerde inhoud is mogelijk onjuist.">
              <a:extLst>
                <a:ext uri="{FF2B5EF4-FFF2-40B4-BE49-F238E27FC236}">
                  <a16:creationId xmlns:a16="http://schemas.microsoft.com/office/drawing/2014/main" id="{EFAF2FAD-11F3-3C35-62AF-5EBD6983B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2339" t="11240" r="28421" b="22975"/>
            <a:stretch/>
          </p:blipFill>
          <p:spPr>
            <a:xfrm>
              <a:off x="3600541" y="1716001"/>
              <a:ext cx="2867157" cy="2706931"/>
            </a:xfrm>
            <a:prstGeom prst="rect">
              <a:avLst/>
            </a:prstGeom>
          </p:spPr>
        </p:pic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301D2A48-D9DF-2635-8475-ABE27F2829F5}"/>
                </a:ext>
              </a:extLst>
            </p:cNvPr>
            <p:cNvSpPr txBox="1"/>
            <p:nvPr/>
          </p:nvSpPr>
          <p:spPr>
            <a:xfrm rot="-3180000">
              <a:off x="4053051" y="2226124"/>
              <a:ext cx="2594741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nl-NL"/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F3BF0F8E-B90A-37BF-61EA-D6B3D0FB4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 err="1">
                <a:latin typeface="+mn-lt"/>
              </a:rPr>
              <a:t>However</a:t>
            </a:r>
            <a:r>
              <a:rPr lang="nl-NL" sz="3200" b="1">
                <a:latin typeface="+mn-lt"/>
              </a:rPr>
              <a:t>... m</a:t>
            </a:r>
            <a:r>
              <a:rPr lang="en-US" sz="3200" b="1" err="1">
                <a:latin typeface="+mn-lt"/>
              </a:rPr>
              <a:t>istakes</a:t>
            </a:r>
            <a:r>
              <a:rPr lang="en-US" sz="3200" b="1">
                <a:latin typeface="+mn-lt"/>
              </a:rPr>
              <a:t> are milestones towards impact</a:t>
            </a:r>
            <a:endParaRPr lang="nl-NL" sz="3200" b="1">
              <a:latin typeface="Calibri"/>
              <a:ea typeface="Calibri"/>
              <a:cs typeface="Calibri"/>
            </a:endParaRP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13003C78-96E8-C3B4-37E2-184E6DA21F14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 descr="Afbeelding met hart, Valentijnsdag, Karmijn, rood&#10;&#10;Door AI gegenereerde inhoud is mogelijk onjuist.">
            <a:extLst>
              <a:ext uri="{FF2B5EF4-FFF2-40B4-BE49-F238E27FC236}">
                <a16:creationId xmlns:a16="http://schemas.microsoft.com/office/drawing/2014/main" id="{C81801F0-FB91-F03E-5377-2113F5BF45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339" t="11240" r="28421" b="22975"/>
          <a:stretch/>
        </p:blipFill>
        <p:spPr>
          <a:xfrm>
            <a:off x="3836166" y="2280076"/>
            <a:ext cx="2784332" cy="2624106"/>
          </a:xfrm>
          <a:prstGeom prst="rect">
            <a:avLst/>
          </a:prstGeom>
        </p:spPr>
      </p:pic>
      <p:pic>
        <p:nvPicPr>
          <p:cNvPr id="15" name="Afbeelding 14" descr="Afbeelding met silhouet, zwart-wit, nacht, buitenshuis&#10;&#10;Door AI gegenereerde inhoud is mogelijk onjuist.">
            <a:extLst>
              <a:ext uri="{FF2B5EF4-FFF2-40B4-BE49-F238E27FC236}">
                <a16:creationId xmlns:a16="http://schemas.microsoft.com/office/drawing/2014/main" id="{7E7267E3-A7AF-C78B-C0DD-FF78EEE440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7799" r="113" b="28708"/>
          <a:stretch/>
        </p:blipFill>
        <p:spPr>
          <a:xfrm>
            <a:off x="337194" y="4453302"/>
            <a:ext cx="9995331" cy="2406066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E7A2FAB0-2D2B-BBBF-F466-1648EF26E140}"/>
              </a:ext>
            </a:extLst>
          </p:cNvPr>
          <p:cNvSpPr txBox="1"/>
          <p:nvPr/>
        </p:nvSpPr>
        <p:spPr>
          <a:xfrm>
            <a:off x="6894442" y="1850334"/>
            <a:ext cx="5020918" cy="28231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lnSpc>
                <a:spcPts val="2700"/>
              </a:lnSpc>
              <a:buFont typeface=""/>
              <a:buChar char="•"/>
            </a:pPr>
            <a:r>
              <a:rPr lang="en-GB">
                <a:cs typeface="Arial"/>
              </a:rPr>
              <a:t>If we hadn't caught on the way we did, the cookie </a:t>
            </a:r>
            <a:r>
              <a:rPr lang="en-GB" b="1">
                <a:cs typeface="Arial"/>
              </a:rPr>
              <a:t>would not </a:t>
            </a:r>
            <a:r>
              <a:rPr lang="en-GB">
                <a:cs typeface="Arial"/>
              </a:rPr>
              <a:t>have been there</a:t>
            </a:r>
            <a:r>
              <a:rPr lang="en-US">
                <a:cs typeface="Arial"/>
              </a:rPr>
              <a:t>​</a:t>
            </a:r>
          </a:p>
          <a:p>
            <a:pPr marL="228600" indent="-228600">
              <a:lnSpc>
                <a:spcPts val="2700"/>
              </a:lnSpc>
              <a:buFont typeface=""/>
              <a:buChar char="•"/>
            </a:pPr>
            <a:r>
              <a:rPr lang="en-GB">
                <a:cs typeface="Arial"/>
              </a:rPr>
              <a:t>Sometimes it is </a:t>
            </a:r>
            <a:r>
              <a:rPr lang="en-GB" b="1">
                <a:cs typeface="Arial"/>
              </a:rPr>
              <a:t>necessary to take a risk</a:t>
            </a:r>
            <a:r>
              <a:rPr lang="en-GB">
                <a:cs typeface="Arial"/>
              </a:rPr>
              <a:t>, in order to make </a:t>
            </a:r>
            <a:r>
              <a:rPr lang="en-GB" b="1">
                <a:cs typeface="Arial"/>
              </a:rPr>
              <a:t>progress</a:t>
            </a:r>
            <a:r>
              <a:rPr lang="en-US">
                <a:cs typeface="Arial"/>
              </a:rPr>
              <a:t>​</a:t>
            </a:r>
            <a:endParaRPr lang="en-US">
              <a:ea typeface="Calibri"/>
              <a:cs typeface="Arial"/>
            </a:endParaRPr>
          </a:p>
          <a:p>
            <a:pPr marL="228600" indent="-228600">
              <a:lnSpc>
                <a:spcPts val="2700"/>
              </a:lnSpc>
              <a:buFont typeface=""/>
              <a:buChar char="•"/>
            </a:pPr>
            <a:r>
              <a:rPr lang="en-GB">
                <a:cs typeface="Arial"/>
              </a:rPr>
              <a:t>We now know even better that the main aim of the team is </a:t>
            </a:r>
            <a:r>
              <a:rPr lang="en-GB" b="1">
                <a:cs typeface="Arial"/>
              </a:rPr>
              <a:t>connection and progress </a:t>
            </a:r>
            <a:r>
              <a:rPr lang="en-US">
                <a:cs typeface="Arial"/>
              </a:rPr>
              <a:t>​</a:t>
            </a:r>
            <a:endParaRPr lang="en-US">
              <a:ea typeface="Calibri"/>
              <a:cs typeface="Arial"/>
            </a:endParaRPr>
          </a:p>
          <a:p>
            <a:pPr marL="228600" indent="-228600">
              <a:lnSpc>
                <a:spcPts val="2700"/>
              </a:lnSpc>
              <a:buFont typeface=""/>
              <a:buChar char="•"/>
            </a:pPr>
            <a:r>
              <a:rPr lang="en-GB">
                <a:cs typeface="Arial"/>
              </a:rPr>
              <a:t>You </a:t>
            </a:r>
            <a:r>
              <a:rPr lang="en-GB" b="1">
                <a:cs typeface="Arial"/>
              </a:rPr>
              <a:t>never know </a:t>
            </a:r>
            <a:r>
              <a:rPr lang="en-GB">
                <a:cs typeface="Arial"/>
              </a:rPr>
              <a:t>what the future brings... </a:t>
            </a:r>
            <a:r>
              <a:rPr lang="nl-NL">
                <a:cs typeface="Arial"/>
              </a:rPr>
              <a:t>​</a:t>
            </a:r>
            <a:endParaRPr lang="nl-NL">
              <a:ea typeface="Calibri"/>
              <a:cs typeface="Arial"/>
            </a:endParaRPr>
          </a:p>
          <a:p>
            <a:pPr marL="228600" indent="-228600">
              <a:lnSpc>
                <a:spcPts val="2700"/>
              </a:lnSpc>
              <a:buFont typeface=""/>
              <a:buChar char="•"/>
            </a:pPr>
            <a:endParaRPr lang="nl-NL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4271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731C0-ADE1-31F3-C65D-EFD05A7AB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B9BACF-625E-AE33-DB8A-728333444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 err="1">
                <a:latin typeface="+mn-lt"/>
                <a:ea typeface="Calibri"/>
                <a:cs typeface="Calibri"/>
              </a:rPr>
              <a:t>Doing</a:t>
            </a:r>
            <a:r>
              <a:rPr lang="nl-NL" sz="3200" b="1">
                <a:latin typeface="+mn-lt"/>
                <a:ea typeface="Calibri"/>
                <a:cs typeface="Calibri"/>
              </a:rPr>
              <a:t> </a:t>
            </a:r>
            <a:r>
              <a:rPr lang="nl-NL" sz="3200" b="1" err="1">
                <a:latin typeface="+mn-lt"/>
                <a:ea typeface="Calibri"/>
                <a:cs typeface="Calibri"/>
              </a:rPr>
              <a:t>good</a:t>
            </a:r>
            <a:r>
              <a:rPr lang="nl-NL" sz="3200" b="1">
                <a:latin typeface="+mn-lt"/>
                <a:ea typeface="Calibri"/>
                <a:cs typeface="Calibri"/>
              </a:rPr>
              <a:t> is </a:t>
            </a:r>
            <a:r>
              <a:rPr lang="nl-NL" sz="3200" b="1" err="1">
                <a:latin typeface="+mn-lt"/>
                <a:ea typeface="Calibri"/>
                <a:cs typeface="Calibri"/>
              </a:rPr>
              <a:t>contagious</a:t>
            </a:r>
            <a:endParaRPr lang="nl-NL" err="1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644CE47-6F32-3540-C4DC-D5124AFAD13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15DDC638-D80F-449A-6FE1-A7259D8402D7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jdelijke aanduiding voor inhoud 15">
            <a:extLst>
              <a:ext uri="{FF2B5EF4-FFF2-40B4-BE49-F238E27FC236}">
                <a16:creationId xmlns:a16="http://schemas.microsoft.com/office/drawing/2014/main" id="{67D9AE16-6544-000D-F0AE-69E51C0FF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10" y="1219330"/>
            <a:ext cx="8262445" cy="434476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 sz="1800" b="1" err="1"/>
              <a:t>Continuing</a:t>
            </a:r>
            <a:r>
              <a:rPr lang="nl-NL" sz="1800" b="1"/>
              <a:t> </a:t>
            </a:r>
            <a:r>
              <a:rPr lang="nl-NL" sz="1800" b="1" err="1"/>
              <a:t>growth</a:t>
            </a:r>
            <a:endParaRPr lang="nl-NL" sz="1800">
              <a:ea typeface="Calibri"/>
              <a:cs typeface="Calibri"/>
            </a:endParaRPr>
          </a:p>
          <a:p>
            <a:pPr lvl="1"/>
            <a:r>
              <a:rPr lang="nl-NL" sz="1800" err="1"/>
              <a:t>growth</a:t>
            </a:r>
            <a:r>
              <a:rPr lang="nl-NL" sz="1800"/>
              <a:t> of </a:t>
            </a:r>
            <a:r>
              <a:rPr lang="nl-NL" sz="1800" err="1"/>
              <a:t>locations</a:t>
            </a:r>
            <a:r>
              <a:rPr lang="nl-NL" sz="1800"/>
              <a:t> </a:t>
            </a:r>
            <a:r>
              <a:rPr lang="nl-NL" sz="1800" err="1"/>
              <a:t>that</a:t>
            </a:r>
            <a:r>
              <a:rPr lang="nl-NL" sz="1800"/>
              <a:t> serve </a:t>
            </a:r>
            <a:r>
              <a:rPr lang="nl-NL" sz="1800" err="1"/>
              <a:t>and</a:t>
            </a:r>
            <a:r>
              <a:rPr lang="nl-NL" sz="1800"/>
              <a:t> </a:t>
            </a:r>
            <a:r>
              <a:rPr lang="nl-NL" sz="1800" err="1"/>
              <a:t>sell</a:t>
            </a:r>
            <a:endParaRPr lang="nl-NL" sz="1800">
              <a:ea typeface="Calibri"/>
              <a:cs typeface="Calibri"/>
            </a:endParaRPr>
          </a:p>
          <a:p>
            <a:pPr lvl="1"/>
            <a:r>
              <a:rPr lang="nl-NL" sz="1800"/>
              <a:t>more cookies </a:t>
            </a:r>
            <a:r>
              <a:rPr lang="nl-NL" sz="1800" err="1"/>
              <a:t>sold</a:t>
            </a:r>
            <a:r>
              <a:rPr lang="nl-NL" sz="1800"/>
              <a:t> – </a:t>
            </a:r>
            <a:r>
              <a:rPr lang="nl-NL" sz="1800" err="1"/>
              <a:t>efficient</a:t>
            </a:r>
            <a:r>
              <a:rPr lang="nl-NL" sz="1800"/>
              <a:t> </a:t>
            </a:r>
            <a:r>
              <a:rPr lang="nl-NL" sz="1800" err="1"/>
              <a:t>logistics</a:t>
            </a:r>
            <a:r>
              <a:rPr lang="nl-NL" sz="1800"/>
              <a:t> </a:t>
            </a:r>
            <a:r>
              <a:rPr lang="nl-NL" sz="1800" err="1"/>
              <a:t>for</a:t>
            </a:r>
            <a:r>
              <a:rPr lang="nl-NL" sz="1800"/>
              <a:t> more </a:t>
            </a:r>
            <a:r>
              <a:rPr lang="nl-NL" sz="1800" err="1"/>
              <a:t>profit</a:t>
            </a:r>
            <a:endParaRPr lang="nl-NL" sz="1800">
              <a:ea typeface="Calibri" panose="020F0502020204030204"/>
              <a:cs typeface="Calibri" panose="020F0502020204030204"/>
            </a:endParaRPr>
          </a:p>
          <a:p>
            <a:pPr lvl="1"/>
            <a:r>
              <a:rPr lang="nl-NL" sz="1800"/>
              <a:t>more </a:t>
            </a:r>
            <a:r>
              <a:rPr lang="nl-NL" sz="1800" err="1"/>
              <a:t>variation</a:t>
            </a:r>
            <a:r>
              <a:rPr lang="nl-NL" sz="1800"/>
              <a:t> – </a:t>
            </a:r>
            <a:r>
              <a:rPr lang="nl-NL" sz="1800" err="1"/>
              <a:t>together</a:t>
            </a:r>
            <a:r>
              <a:rPr lang="nl-NL" sz="1800"/>
              <a:t> </a:t>
            </a:r>
            <a:r>
              <a:rPr lang="nl-NL" sz="1800" err="1"/>
              <a:t>with</a:t>
            </a:r>
            <a:r>
              <a:rPr lang="nl-NL" sz="1800"/>
              <a:t> partners</a:t>
            </a:r>
            <a:br>
              <a:rPr lang="nl-NL" sz="1800"/>
            </a:br>
            <a:endParaRPr lang="nl-NL" sz="1800">
              <a:ea typeface="Calibri"/>
              <a:cs typeface="Calibri"/>
            </a:endParaRPr>
          </a:p>
          <a:p>
            <a:r>
              <a:rPr lang="nl-NL" sz="1800" b="1">
                <a:ea typeface="Calibri"/>
                <a:cs typeface="Calibri"/>
              </a:rPr>
              <a:t>More </a:t>
            </a:r>
            <a:r>
              <a:rPr lang="nl-NL" sz="1800" b="1" err="1">
                <a:ea typeface="Calibri"/>
                <a:cs typeface="Calibri"/>
              </a:rPr>
              <a:t>visibility</a:t>
            </a:r>
            <a:r>
              <a:rPr lang="nl-NL" sz="1800" b="1">
                <a:ea typeface="Calibri"/>
                <a:cs typeface="Calibri"/>
              </a:rPr>
              <a:t> </a:t>
            </a:r>
            <a:br>
              <a:rPr lang="nl-NL" sz="1800" b="1">
                <a:ea typeface="Calibri"/>
                <a:cs typeface="Calibri"/>
              </a:rPr>
            </a:br>
            <a:endParaRPr lang="nl-NL" sz="1800"/>
          </a:p>
          <a:p>
            <a:r>
              <a:rPr lang="nl-NL" sz="1800" b="1" err="1"/>
              <a:t>Co-operation</a:t>
            </a:r>
            <a:r>
              <a:rPr lang="nl-NL" sz="1800" b="1"/>
              <a:t> </a:t>
            </a:r>
            <a:r>
              <a:rPr lang="nl-NL" sz="1800" b="1" err="1"/>
              <a:t>with</a:t>
            </a:r>
            <a:r>
              <a:rPr lang="nl-NL" sz="1800" b="1"/>
              <a:t> </a:t>
            </a:r>
            <a:r>
              <a:rPr lang="nl-NL" sz="1800" b="1" err="1"/>
              <a:t>experienced</a:t>
            </a:r>
            <a:r>
              <a:rPr lang="nl-NL" sz="1800" b="1"/>
              <a:t> partners </a:t>
            </a:r>
            <a:r>
              <a:rPr lang="nl-NL" sz="1800" b="1" err="1"/>
              <a:t>for</a:t>
            </a:r>
            <a:r>
              <a:rPr lang="nl-NL" sz="1800" b="1"/>
              <a:t> merchandise</a:t>
            </a:r>
            <a:br>
              <a:rPr lang="nl-NL" sz="1800"/>
            </a:br>
            <a:endParaRPr lang="nl-NL" sz="1800">
              <a:ea typeface="Calibri"/>
              <a:cs typeface="Calibri"/>
            </a:endParaRPr>
          </a:p>
          <a:p>
            <a:r>
              <a:rPr lang="nl-NL" sz="1800" b="1" err="1"/>
              <a:t>Stabilisation</a:t>
            </a:r>
            <a:r>
              <a:rPr lang="nl-NL" sz="1800" b="1"/>
              <a:t> </a:t>
            </a:r>
            <a:r>
              <a:rPr lang="nl-NL" sz="1800" b="1" err="1"/>
              <a:t>and</a:t>
            </a:r>
            <a:r>
              <a:rPr lang="nl-NL" sz="1800" b="1"/>
              <a:t> </a:t>
            </a:r>
            <a:r>
              <a:rPr lang="nl-NL" sz="1800" b="1" err="1"/>
              <a:t>growth</a:t>
            </a:r>
            <a:r>
              <a:rPr lang="nl-NL" sz="1800" b="1"/>
              <a:t> of </a:t>
            </a:r>
            <a:r>
              <a:rPr lang="nl-NL" sz="1800" b="1" err="1"/>
              <a:t>our</a:t>
            </a:r>
            <a:r>
              <a:rPr lang="nl-NL" sz="1800" b="1"/>
              <a:t> </a:t>
            </a:r>
            <a:r>
              <a:rPr lang="nl-NL" sz="1800" b="1" err="1"/>
              <a:t>social</a:t>
            </a:r>
            <a:r>
              <a:rPr lang="nl-NL" sz="1800" b="1"/>
              <a:t> </a:t>
            </a:r>
            <a:r>
              <a:rPr lang="nl-NL" sz="1800" b="1" err="1"/>
              <a:t>organization</a:t>
            </a:r>
            <a:endParaRPr lang="nl-NL" sz="1800" b="1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nl-NL" sz="1800" i="1"/>
              <a:t>'Every partner takes </a:t>
            </a:r>
            <a:r>
              <a:rPr lang="nl-NL" sz="1800" i="1" err="1"/>
              <a:t>less</a:t>
            </a:r>
            <a:r>
              <a:rPr lang="nl-NL" sz="1800" i="1"/>
              <a:t> in order </a:t>
            </a:r>
            <a:r>
              <a:rPr lang="nl-NL" sz="1800" i="1" err="1"/>
              <a:t>to</a:t>
            </a:r>
            <a:r>
              <a:rPr lang="nl-NL" sz="1800" i="1"/>
              <a:t> </a:t>
            </a:r>
            <a:r>
              <a:rPr lang="nl-NL" sz="1800" i="1" err="1"/>
              <a:t>give</a:t>
            </a:r>
            <a:r>
              <a:rPr lang="nl-NL" sz="1800" i="1"/>
              <a:t> more'</a:t>
            </a:r>
            <a:br>
              <a:rPr lang="nl-NL" sz="1800" i="1"/>
            </a:br>
            <a:endParaRPr lang="nl-NL" sz="1800" i="1">
              <a:ea typeface="Calibri"/>
              <a:cs typeface="Calibri"/>
            </a:endParaRPr>
          </a:p>
          <a:p>
            <a:r>
              <a:rPr lang="nl-NL" sz="1800" b="1" err="1">
                <a:ea typeface="Calibri"/>
                <a:cs typeface="Calibri"/>
              </a:rPr>
              <a:t>Growth</a:t>
            </a:r>
            <a:r>
              <a:rPr lang="nl-NL" sz="1800" b="1">
                <a:ea typeface="Calibri"/>
                <a:cs typeface="Calibri"/>
              </a:rPr>
              <a:t> of </a:t>
            </a:r>
            <a:r>
              <a:rPr lang="nl-NL" sz="1800" b="1" err="1">
                <a:ea typeface="Calibri"/>
                <a:cs typeface="Calibri"/>
              </a:rPr>
              <a:t>our</a:t>
            </a:r>
            <a:r>
              <a:rPr lang="nl-NL" sz="1800" b="1">
                <a:ea typeface="Calibri"/>
                <a:cs typeface="Calibri"/>
              </a:rPr>
              <a:t> </a:t>
            </a:r>
            <a:r>
              <a:rPr lang="nl-NL" sz="1800" b="1" err="1">
                <a:ea typeface="Calibri"/>
                <a:cs typeface="Calibri"/>
              </a:rPr>
              <a:t>funding</a:t>
            </a:r>
            <a:r>
              <a:rPr lang="nl-NL" sz="1800" b="1">
                <a:ea typeface="Calibri"/>
                <a:cs typeface="Calibri"/>
              </a:rPr>
              <a:t> budget</a:t>
            </a:r>
            <a:r>
              <a:rPr lang="nl-NL" sz="1800">
                <a:ea typeface="Calibri"/>
                <a:cs typeface="Calibri"/>
              </a:rPr>
              <a:t> – more </a:t>
            </a:r>
            <a:r>
              <a:rPr lang="nl-NL" sz="1800" err="1">
                <a:ea typeface="Calibri"/>
                <a:cs typeface="Calibri"/>
              </a:rPr>
              <a:t>donations</a:t>
            </a:r>
            <a:r>
              <a:rPr lang="nl-NL" sz="1800">
                <a:ea typeface="Calibri"/>
                <a:cs typeface="Calibri"/>
              </a:rPr>
              <a:t> </a:t>
            </a:r>
            <a:r>
              <a:rPr lang="nl-NL" sz="1800" err="1">
                <a:ea typeface="Calibri"/>
                <a:cs typeface="Calibri"/>
              </a:rPr>
              <a:t>and</a:t>
            </a:r>
            <a:r>
              <a:rPr lang="nl-NL" sz="1800">
                <a:ea typeface="Calibri"/>
                <a:cs typeface="Calibri"/>
              </a:rPr>
              <a:t> more support </a:t>
            </a:r>
            <a:r>
              <a:rPr lang="nl-NL" sz="1800" err="1">
                <a:ea typeface="Calibri"/>
                <a:cs typeface="Calibri"/>
              </a:rPr>
              <a:t>for</a:t>
            </a:r>
            <a:r>
              <a:rPr lang="nl-NL" sz="1800">
                <a:ea typeface="Calibri"/>
                <a:cs typeface="Calibri"/>
              </a:rPr>
              <a:t> </a:t>
            </a:r>
            <a:r>
              <a:rPr lang="nl-NL" sz="1800" err="1">
                <a:ea typeface="Calibri"/>
                <a:cs typeface="Calibri"/>
              </a:rPr>
              <a:t>local</a:t>
            </a:r>
            <a:r>
              <a:rPr lang="nl-NL" sz="1800">
                <a:ea typeface="Calibri"/>
                <a:cs typeface="Calibri"/>
              </a:rPr>
              <a:t> </a:t>
            </a:r>
            <a:r>
              <a:rPr lang="nl-NL" sz="1800" err="1">
                <a:ea typeface="Calibri"/>
                <a:cs typeface="Calibri"/>
              </a:rPr>
              <a:t>projects</a:t>
            </a:r>
            <a:endParaRPr lang="nl-NL" sz="1800">
              <a:ea typeface="Calibri"/>
              <a:cs typeface="Calibri"/>
            </a:endParaRPr>
          </a:p>
          <a:p>
            <a:endParaRPr lang="nl-NL" sz="1800">
              <a:ea typeface="Calibri"/>
              <a:cs typeface="Calibri"/>
            </a:endParaRPr>
          </a:p>
        </p:txBody>
      </p:sp>
      <p:pic>
        <p:nvPicPr>
          <p:cNvPr id="11" name="Afbeelding 10" descr="Afbeelding met tekst, schermopname, computer, Rechthoek&#10;&#10;Door AI gegenereerde inhoud is mogelijk onjuist.">
            <a:extLst>
              <a:ext uri="{FF2B5EF4-FFF2-40B4-BE49-F238E27FC236}">
                <a16:creationId xmlns:a16="http://schemas.microsoft.com/office/drawing/2014/main" id="{E6B53CDE-B693-952F-6805-ED274D8C55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014" t="29310" r="11553" b="35441"/>
          <a:stretch/>
        </p:blipFill>
        <p:spPr>
          <a:xfrm>
            <a:off x="8591559" y="1294087"/>
            <a:ext cx="3070197" cy="30283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957B6CB-187E-E2D8-36ED-064857FBC063}"/>
              </a:ext>
            </a:extLst>
          </p:cNvPr>
          <p:cNvSpPr txBox="1"/>
          <p:nvPr/>
        </p:nvSpPr>
        <p:spPr>
          <a:xfrm>
            <a:off x="341415" y="5973916"/>
            <a:ext cx="672161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b="1" err="1">
                <a:ea typeface="Calibri"/>
                <a:cs typeface="Calibri"/>
              </a:rPr>
              <a:t>Maybe</a:t>
            </a:r>
            <a:r>
              <a:rPr lang="nl-NL" b="1">
                <a:ea typeface="Calibri"/>
                <a:cs typeface="Calibri"/>
              </a:rPr>
              <a:t> </a:t>
            </a:r>
            <a:r>
              <a:rPr lang="nl-NL" b="1" err="1">
                <a:ea typeface="Calibri"/>
                <a:cs typeface="Calibri"/>
              </a:rPr>
              <a:t>add</a:t>
            </a:r>
            <a:r>
              <a:rPr lang="nl-NL" b="1">
                <a:ea typeface="Calibri"/>
                <a:cs typeface="Calibri"/>
              </a:rPr>
              <a:t> a new mantra: '</a:t>
            </a:r>
            <a:r>
              <a:rPr lang="nl-NL" b="1" err="1">
                <a:ea typeface="Calibri"/>
                <a:cs typeface="Calibri"/>
              </a:rPr>
              <a:t>Grow</a:t>
            </a:r>
            <a:r>
              <a:rPr lang="nl-NL" b="1">
                <a:ea typeface="Calibri"/>
                <a:cs typeface="Calibri"/>
              </a:rPr>
              <a:t> </a:t>
            </a:r>
            <a:r>
              <a:rPr lang="nl-NL" b="1" err="1">
                <a:ea typeface="Calibri"/>
                <a:cs typeface="Calibri"/>
              </a:rPr>
              <a:t>with</a:t>
            </a:r>
            <a:r>
              <a:rPr lang="nl-NL" b="1">
                <a:ea typeface="Calibri"/>
                <a:cs typeface="Calibri"/>
              </a:rPr>
              <a:t> </a:t>
            </a:r>
            <a:r>
              <a:rPr lang="nl-NL" b="1" err="1">
                <a:ea typeface="Calibri"/>
                <a:cs typeface="Calibri"/>
              </a:rPr>
              <a:t>grace</a:t>
            </a:r>
            <a:r>
              <a:rPr lang="nl-NL" b="1">
                <a:ea typeface="Calibri"/>
                <a:cs typeface="Calibri"/>
              </a:rPr>
              <a:t> – </a:t>
            </a:r>
            <a:r>
              <a:rPr lang="nl-NL" b="1" err="1">
                <a:ea typeface="Calibri"/>
                <a:cs typeface="Calibri"/>
              </a:rPr>
              <a:t>connect</a:t>
            </a:r>
            <a:r>
              <a:rPr lang="nl-NL" b="1">
                <a:ea typeface="Calibri"/>
                <a:cs typeface="Calibri"/>
              </a:rPr>
              <a:t> </a:t>
            </a:r>
            <a:r>
              <a:rPr lang="nl-NL" b="1" err="1">
                <a:ea typeface="Calibri"/>
                <a:cs typeface="Calibri"/>
              </a:rPr>
              <a:t>with</a:t>
            </a:r>
            <a:r>
              <a:rPr lang="nl-NL" b="1">
                <a:ea typeface="Calibri"/>
                <a:cs typeface="Calibri"/>
              </a:rPr>
              <a:t> care'</a:t>
            </a:r>
          </a:p>
        </p:txBody>
      </p:sp>
    </p:spTree>
    <p:extLst>
      <p:ext uri="{BB962C8B-B14F-4D97-AF65-F5344CB8AC3E}">
        <p14:creationId xmlns:p14="http://schemas.microsoft.com/office/powerpoint/2010/main" val="806412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506E1-3F9E-0FE8-5844-ED8AA4249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C64AAE4-F193-5F25-BBB6-99895CC1334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0AE99CFA-4989-285B-D6DF-0121286832FE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Afbeelding 20" descr="Afbeelding met Snack, tekst, voedsel, koekje&#10;&#10;Door AI gegenereerde inhoud is mogelijk onjuist.">
            <a:extLst>
              <a:ext uri="{FF2B5EF4-FFF2-40B4-BE49-F238E27FC236}">
                <a16:creationId xmlns:a16="http://schemas.microsoft.com/office/drawing/2014/main" id="{3D1EE023-F203-33E7-9240-38BDDD146C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976"/>
          <a:stretch/>
        </p:blipFill>
        <p:spPr>
          <a:xfrm rot="21126328">
            <a:off x="1605361" y="866836"/>
            <a:ext cx="3260796" cy="3829772"/>
          </a:xfrm>
          <a:prstGeom prst="rect">
            <a:avLst/>
          </a:prstGeom>
        </p:spPr>
      </p:pic>
      <p:pic>
        <p:nvPicPr>
          <p:cNvPr id="23" name="Afbeelding 22" descr="Afbeelding met fotolijst, Rechthoek, schermopname, plein&#10;&#10;Door AI gegenereerde inhoud is mogelijk onjuist.">
            <a:extLst>
              <a:ext uri="{FF2B5EF4-FFF2-40B4-BE49-F238E27FC236}">
                <a16:creationId xmlns:a16="http://schemas.microsoft.com/office/drawing/2014/main" id="{2B6A925B-8C21-BEEF-5E05-A164F069CA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7382">
            <a:off x="1213733" y="406767"/>
            <a:ext cx="4017550" cy="4729775"/>
          </a:xfrm>
          <a:prstGeom prst="rect">
            <a:avLst/>
          </a:prstGeom>
          <a:effectLst/>
        </p:spPr>
      </p:pic>
      <p:sp>
        <p:nvSpPr>
          <p:cNvPr id="25" name="Tekstvak 24">
            <a:extLst>
              <a:ext uri="{FF2B5EF4-FFF2-40B4-BE49-F238E27FC236}">
                <a16:creationId xmlns:a16="http://schemas.microsoft.com/office/drawing/2014/main" id="{8E215040-F121-31FB-AB88-66353803C186}"/>
              </a:ext>
            </a:extLst>
          </p:cNvPr>
          <p:cNvSpPr txBox="1"/>
          <p:nvPr/>
        </p:nvSpPr>
        <p:spPr>
          <a:xfrm>
            <a:off x="7124436" y="859030"/>
            <a:ext cx="3933617" cy="40318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nl-NL" sz="3200" b="1" err="1">
                <a:solidFill>
                  <a:prstClr val="black"/>
                </a:solidFill>
                <a:latin typeface="Calibri" panose="020F0502020204030204"/>
              </a:rPr>
              <a:t>Thank</a:t>
            </a:r>
            <a:r>
              <a:rPr lang="nl-NL" sz="3200" b="1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3200" b="1" err="1">
                <a:solidFill>
                  <a:prstClr val="black"/>
                </a:solidFill>
                <a:latin typeface="Calibri" panose="020F0502020204030204"/>
              </a:rPr>
              <a:t>you</a:t>
            </a:r>
            <a:r>
              <a:rPr lang="nl-NL" sz="3200" b="1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3200" b="1" err="1">
                <a:solidFill>
                  <a:prstClr val="black"/>
                </a:solidFill>
                <a:latin typeface="Calibri" panose="020F0502020204030204"/>
              </a:rPr>
              <a:t>for</a:t>
            </a:r>
            <a:r>
              <a:rPr lang="nl-NL" sz="3200" b="1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3200" b="1" err="1">
                <a:solidFill>
                  <a:prstClr val="black"/>
                </a:solidFill>
                <a:latin typeface="Calibri" panose="020F0502020204030204"/>
              </a:rPr>
              <a:t>your</a:t>
            </a:r>
            <a:r>
              <a:rPr lang="nl-NL" sz="3200" b="1">
                <a:solidFill>
                  <a:prstClr val="black"/>
                </a:solidFill>
                <a:latin typeface="Calibri" panose="020F0502020204030204"/>
              </a:rPr>
              <a:t> attention!</a:t>
            </a:r>
            <a:endParaRPr lang="nl-NL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r>
              <a:rPr lang="nl-NL" sz="3200" b="1">
                <a:solidFill>
                  <a:prstClr val="black"/>
                </a:solidFill>
                <a:latin typeface="Calibri" panose="020F0502020204030204"/>
                <a:ea typeface="Calibri"/>
                <a:cs typeface="Calibri"/>
              </a:rPr>
              <a:t>Have a cookie!</a:t>
            </a:r>
          </a:p>
          <a:p>
            <a:pPr>
              <a:defRPr/>
            </a:pPr>
            <a:endParaRPr lang="nl-NL" sz="3200" b="1">
              <a:solidFill>
                <a:prstClr val="black"/>
              </a:solidFill>
              <a:latin typeface="Calibri" panose="020F0502020204030204"/>
            </a:endParaRPr>
          </a:p>
          <a:p>
            <a:pPr>
              <a:defRPr/>
            </a:pPr>
            <a:r>
              <a:rPr lang="nl-NL" sz="3200" b="1">
                <a:solidFill>
                  <a:prstClr val="black"/>
                </a:solidFill>
                <a:latin typeface="Calibri" panose="020F0502020204030204"/>
              </a:rPr>
              <a:t>Follow </a:t>
            </a:r>
            <a:r>
              <a:rPr lang="nl-NL" sz="3200" b="1" err="1">
                <a:solidFill>
                  <a:prstClr val="black"/>
                </a:solidFill>
                <a:latin typeface="Calibri" panose="020F0502020204030204"/>
              </a:rPr>
              <a:t>us</a:t>
            </a:r>
            <a:r>
              <a:rPr lang="nl-NL" sz="3200" b="1">
                <a:solidFill>
                  <a:prstClr val="black"/>
                </a:solidFill>
                <a:latin typeface="Calibri" panose="020F0502020204030204"/>
              </a:rPr>
              <a:t> via:</a:t>
            </a:r>
            <a:endParaRPr lang="nl-NL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@Eberhardjes</a:t>
            </a:r>
            <a:endParaRPr lang="nl-NL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27" name="Afbeelding 26" descr="Afbeelding met hart&#10;&#10;Door AI gegenereerde inhoud is mogelijk onjuist.">
            <a:extLst>
              <a:ext uri="{FF2B5EF4-FFF2-40B4-BE49-F238E27FC236}">
                <a16:creationId xmlns:a16="http://schemas.microsoft.com/office/drawing/2014/main" id="{756587FE-A9BD-7F56-3A5B-266A66CEEA6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64459">
            <a:off x="3907282" y="3275755"/>
            <a:ext cx="2254143" cy="2270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3586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DE35EB-7ED8-1DC7-173C-A79AF58EE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ea typeface="Calibri Light"/>
                <a:cs typeface="Calibri Light"/>
              </a:rPr>
              <a:t>Bijlage voor </a:t>
            </a:r>
            <a:r>
              <a:rPr lang="nl-NL" err="1">
                <a:ea typeface="Calibri Light"/>
                <a:cs typeface="Calibri Light"/>
              </a:rPr>
              <a:t>evt</a:t>
            </a:r>
            <a:r>
              <a:rPr lang="nl-NL">
                <a:ea typeface="Calibri Light"/>
                <a:cs typeface="Calibri Light"/>
              </a:rPr>
              <a:t> aanvullende info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A02B30-EF12-8DCD-5B9E-BB4A23C01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5513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F7560-B57C-533E-7E83-3666827AE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940EFF1E-BA27-8B27-AC59-9AF0FCAED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21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BF87DA2-C377-6F17-09BE-1442C8764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767" y="2316491"/>
            <a:ext cx="10515600" cy="3883490"/>
          </a:xfrm>
        </p:spPr>
        <p:txBody>
          <a:bodyPr>
            <a:normAutofit/>
          </a:bodyPr>
          <a:lstStyle/>
          <a:p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endParaRPr lang="nl-NL" sz="2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38D6466-C328-EC58-49A2-F4250DF34D7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9400478" y="5988204"/>
            <a:ext cx="2626422" cy="679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8FDB2B0-DCD2-54FB-2906-B075E8BBE9B0}"/>
              </a:ext>
            </a:extLst>
          </p:cNvPr>
          <p:cNvSpPr txBox="1"/>
          <p:nvPr/>
        </p:nvSpPr>
        <p:spPr>
          <a:xfrm>
            <a:off x="0" y="4446994"/>
            <a:ext cx="12192000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>
              <a:defRPr/>
            </a:pP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Our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current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campaign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to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focus on </a:t>
            </a:r>
            <a:r>
              <a:rPr lang="nl-NL" sz="4000" err="1">
                <a:solidFill>
                  <a:prstClr val="black"/>
                </a:solidFill>
                <a:latin typeface="Calibri" panose="020F0502020204030204"/>
              </a:rPr>
              <a:t>the</a:t>
            </a:r>
            <a:r>
              <a:rPr lang="nl-NL" sz="4000">
                <a:solidFill>
                  <a:prstClr val="black"/>
                </a:solidFill>
                <a:latin typeface="Calibri" panose="020F0502020204030204"/>
              </a:rPr>
              <a:t> good</a:t>
            </a:r>
            <a:endParaRPr lang="nl-NL">
              <a:solidFill>
                <a:prstClr val="black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313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E788A-9C4F-A84D-7796-FBBFBDD47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075E92-3944-9201-CA7A-6E1FCE031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  <a:ea typeface="Calibri"/>
                <a:cs typeface="Calibri"/>
              </a:rPr>
              <a:t>Een actie vanuit verbinding…</a:t>
            </a:r>
            <a:endParaRPr lang="nl-NL" sz="3200">
              <a:latin typeface="+mn-lt"/>
              <a:ea typeface="Calibri"/>
              <a:cs typeface="Calibri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5AD508C-202A-C51D-72AF-6E552BDBBFF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93D9A954-CD50-8AFE-46F3-C715EBB33315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Tijdelijke aanduiding voor inhoud 4" descr="Afbeelding met tekst, schermopname, grafische vormgeving, logo&#10;&#10;Door AI gegenereerde inhoud is mogelijk onjuist.">
            <a:extLst>
              <a:ext uri="{FF2B5EF4-FFF2-40B4-BE49-F238E27FC236}">
                <a16:creationId xmlns:a16="http://schemas.microsoft.com/office/drawing/2014/main" id="{872EC0AF-029B-6073-FD8B-4C1741BCB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965" y="1300831"/>
            <a:ext cx="2501901" cy="3593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Afbeelding 13" descr="Afbeelding met tekst, schermopname, logo, ontwerp&#10;&#10;Door AI gegenereerde inhoud is mogelijk onjuist.">
            <a:extLst>
              <a:ext uri="{FF2B5EF4-FFF2-40B4-BE49-F238E27FC236}">
                <a16:creationId xmlns:a16="http://schemas.microsoft.com/office/drawing/2014/main" id="{B090800F-5A8F-3A1C-D573-09BDD5F3F3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6991" y="1303867"/>
            <a:ext cx="2442276" cy="3589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Afbeelding 14" descr="Afbeelding met tekst, elektronica, schermopname, software&#10;&#10;Door AI gegenereerde inhoud is mogelijk onjuist.">
            <a:extLst>
              <a:ext uri="{FF2B5EF4-FFF2-40B4-BE49-F238E27FC236}">
                <a16:creationId xmlns:a16="http://schemas.microsoft.com/office/drawing/2014/main" id="{3417B9A3-985A-42BC-4192-20051DE6AD4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0903" t="34938" r="40625" b="31975"/>
          <a:stretch/>
        </p:blipFill>
        <p:spPr>
          <a:xfrm>
            <a:off x="9408885" y="3147181"/>
            <a:ext cx="1748982" cy="1802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059185FE-F6E8-E810-045D-27946B769F26}"/>
              </a:ext>
            </a:extLst>
          </p:cNvPr>
          <p:cNvSpPr txBox="1"/>
          <p:nvPr/>
        </p:nvSpPr>
        <p:spPr>
          <a:xfrm>
            <a:off x="948266" y="5198533"/>
            <a:ext cx="23876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>
                <a:ea typeface="Calibri"/>
                <a:cs typeface="Calibri"/>
              </a:rPr>
              <a:t>Posters</a:t>
            </a:r>
            <a:endParaRPr lang="nl-NL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103C5A93-9432-0232-EF8C-7FDE13ECA2C2}"/>
              </a:ext>
            </a:extLst>
          </p:cNvPr>
          <p:cNvSpPr txBox="1"/>
          <p:nvPr/>
        </p:nvSpPr>
        <p:spPr>
          <a:xfrm>
            <a:off x="3996266" y="5181600"/>
            <a:ext cx="23876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>
                <a:ea typeface="Calibri"/>
                <a:cs typeface="Calibri"/>
              </a:rPr>
              <a:t>Free-cards</a:t>
            </a:r>
            <a:endParaRPr lang="nl-NL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C8A2D48E-1FDD-EDCA-30C2-361A3DA61791}"/>
              </a:ext>
            </a:extLst>
          </p:cNvPr>
          <p:cNvSpPr txBox="1"/>
          <p:nvPr/>
        </p:nvSpPr>
        <p:spPr>
          <a:xfrm>
            <a:off x="6654799" y="5164666"/>
            <a:ext cx="23876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>
                <a:ea typeface="Calibri"/>
                <a:cs typeface="Calibri"/>
              </a:rPr>
              <a:t>Viltjes</a:t>
            </a:r>
            <a:endParaRPr lang="nl-NL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3ACE8DCC-8F3D-EA72-8D20-88D11F1D0D75}"/>
              </a:ext>
            </a:extLst>
          </p:cNvPr>
          <p:cNvSpPr txBox="1"/>
          <p:nvPr/>
        </p:nvSpPr>
        <p:spPr>
          <a:xfrm>
            <a:off x="9151255" y="5165876"/>
            <a:ext cx="23876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>
                <a:ea typeface="Calibri"/>
                <a:cs typeface="Calibri"/>
              </a:rPr>
              <a:t>Servetten</a:t>
            </a:r>
            <a:endParaRPr lang="nl-NL"/>
          </a:p>
        </p:txBody>
      </p:sp>
      <p:pic>
        <p:nvPicPr>
          <p:cNvPr id="22" name="Afbeelding 21" descr="Afbeelding met tekst, logo, Lettertype, Merk&#10;&#10;Door AI gegenereerde inhoud is mogelijk onjuist.">
            <a:extLst>
              <a:ext uri="{FF2B5EF4-FFF2-40B4-BE49-F238E27FC236}">
                <a16:creationId xmlns:a16="http://schemas.microsoft.com/office/drawing/2014/main" id="{4BABB215-5994-C598-E799-2876ADF7E7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6599" y="1371600"/>
            <a:ext cx="1524000" cy="149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Afbeelding 22" descr="Afbeelding met tekst, logo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3A6C99DC-EE08-DC16-3A78-0129865BE3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6600" y="3234266"/>
            <a:ext cx="1524000" cy="149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Afbeelding 9" descr="Afbeelding met deksel, pot&#10;&#10;Door AI gegenereerde inhoud is mogelijk onjuist.">
            <a:extLst>
              <a:ext uri="{FF2B5EF4-FFF2-40B4-BE49-F238E27FC236}">
                <a16:creationId xmlns:a16="http://schemas.microsoft.com/office/drawing/2014/main" id="{168AB2EA-E2F2-A3DD-37F2-52220FE45F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3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90731" y="224971"/>
            <a:ext cx="1811112" cy="324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494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71D3B-8137-F684-30B4-8AFFD0250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11E52BA-6C0E-ED69-B086-85504EDA81C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1D2D697E-0FB8-9778-CBDE-F6C08161CDF7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fbeelding 2" descr="Afbeelding met tekst, elektronica, schermopname, software&#10;&#10;Door AI gegenereerde inhoud is mogelijk onjuist.">
            <a:extLst>
              <a:ext uri="{FF2B5EF4-FFF2-40B4-BE49-F238E27FC236}">
                <a16:creationId xmlns:a16="http://schemas.microsoft.com/office/drawing/2014/main" id="{5F0E7A17-3B35-CA62-E107-E9532C6A8D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4000"/>
          </a:blip>
          <a:srcRect t="8333" r="23295" b="11742"/>
          <a:stretch/>
        </p:blipFill>
        <p:spPr>
          <a:xfrm>
            <a:off x="337705" y="355022"/>
            <a:ext cx="7689279" cy="44940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Afbeelding 1" descr="Afbeelding met tekst, schermopname, Website, Webpagina&#10;&#10;Door AI gegenereerde inhoud is mogelijk onjuist.">
            <a:extLst>
              <a:ext uri="{FF2B5EF4-FFF2-40B4-BE49-F238E27FC236}">
                <a16:creationId xmlns:a16="http://schemas.microsoft.com/office/drawing/2014/main" id="{EC208B13-44C0-5F24-2C81-2CA990C951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935" t="11594" r="24569" b="3543"/>
          <a:stretch/>
        </p:blipFill>
        <p:spPr>
          <a:xfrm>
            <a:off x="6858000" y="987137"/>
            <a:ext cx="4918857" cy="4559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134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709A2-FF82-6E0C-4F20-E6F257563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954DD9A1-2480-014E-459D-F8C0536D4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921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F536CB5-25F8-DAF0-6961-7AEB002BA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767" y="2316491"/>
            <a:ext cx="10515600" cy="3883490"/>
          </a:xfrm>
        </p:spPr>
        <p:txBody>
          <a:bodyPr>
            <a:normAutofit/>
          </a:bodyPr>
          <a:lstStyle/>
          <a:p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endParaRPr lang="nl-NL" sz="2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692086B-DC67-92E5-6095-00F456D7E26E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9400478" y="5988204"/>
            <a:ext cx="2626422" cy="679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253893A9-1C52-102E-9B57-7010F3450D79}"/>
              </a:ext>
            </a:extLst>
          </p:cNvPr>
          <p:cNvSpPr txBox="1"/>
          <p:nvPr/>
        </p:nvSpPr>
        <p:spPr>
          <a:xfrm>
            <a:off x="0" y="4176061"/>
            <a:ext cx="12192000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>
              <a:defRPr/>
            </a:pPr>
            <a:r>
              <a:rPr lang="nl-NL" sz="4000" err="1">
                <a:solidFill>
                  <a:prstClr val="black"/>
                </a:solidFill>
                <a:ea typeface="Calibri"/>
                <a:cs typeface="Calibri"/>
              </a:rPr>
              <a:t>Our</a:t>
            </a:r>
            <a:r>
              <a:rPr lang="nl-NL" sz="4000">
                <a:solidFill>
                  <a:prstClr val="black"/>
                </a:solidFill>
                <a:ea typeface="Calibri"/>
                <a:cs typeface="Calibri"/>
              </a:rPr>
              <a:t> </a:t>
            </a:r>
            <a:r>
              <a:rPr lang="nl-NL" sz="4000" err="1">
                <a:solidFill>
                  <a:prstClr val="black"/>
                </a:solidFill>
                <a:ea typeface="Calibri"/>
                <a:cs typeface="Calibri"/>
              </a:rPr>
              <a:t>locations</a:t>
            </a:r>
            <a:endParaRPr lang="nl-NL" err="1"/>
          </a:p>
        </p:txBody>
      </p:sp>
    </p:spTree>
    <p:extLst>
      <p:ext uri="{BB962C8B-B14F-4D97-AF65-F5344CB8AC3E}">
        <p14:creationId xmlns:p14="http://schemas.microsoft.com/office/powerpoint/2010/main" val="1868061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F7BF4-43C6-42E2-B80F-911F40E4A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B456D-D82C-DC7E-0017-3AAB5C9A0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 err="1">
                <a:latin typeface="+mn-lt"/>
              </a:rPr>
              <a:t>Where</a:t>
            </a:r>
            <a:r>
              <a:rPr lang="nl-NL" sz="3200" b="1">
                <a:latin typeface="+mn-lt"/>
              </a:rPr>
              <a:t> </a:t>
            </a:r>
            <a:r>
              <a:rPr lang="nl-NL" sz="3200" b="1" err="1">
                <a:latin typeface="+mn-lt"/>
              </a:rPr>
              <a:t>to</a:t>
            </a:r>
            <a:r>
              <a:rPr lang="nl-NL" sz="3200" b="1">
                <a:latin typeface="+mn-lt"/>
              </a:rPr>
              <a:t> go </a:t>
            </a:r>
            <a:r>
              <a:rPr lang="nl-NL" sz="3200" b="1" err="1">
                <a:latin typeface="+mn-lt"/>
              </a:rPr>
              <a:t>to</a:t>
            </a:r>
            <a:r>
              <a:rPr lang="nl-NL" sz="3200" b="1">
                <a:latin typeface="+mn-lt"/>
              </a:rPr>
              <a:t> </a:t>
            </a:r>
            <a:r>
              <a:rPr lang="nl-NL" sz="3200" b="1" err="1">
                <a:latin typeface="+mn-lt"/>
              </a:rPr>
              <a:t>try</a:t>
            </a:r>
            <a:r>
              <a:rPr lang="nl-NL" sz="3200" b="1">
                <a:latin typeface="+mn-lt"/>
              </a:rPr>
              <a:t> out </a:t>
            </a:r>
            <a:r>
              <a:rPr lang="nl-NL" sz="3200" b="1" err="1">
                <a:latin typeface="+mn-lt"/>
              </a:rPr>
              <a:t>the</a:t>
            </a:r>
            <a:r>
              <a:rPr lang="nl-NL" sz="3200" b="1">
                <a:latin typeface="+mn-lt"/>
              </a:rPr>
              <a:t> Eberhardjes</a:t>
            </a:r>
            <a:endParaRPr lang="nl-NL" sz="3200" b="1">
              <a:latin typeface="Calibri"/>
              <a:ea typeface="Calibri"/>
              <a:cs typeface="Calibri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A63E358-C188-B2C7-DE6A-F66A3817CFB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666559" y="5792390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E9341EB3-4430-8FD5-0BFA-1B3A5E11D58A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 descr="Cafe Smit &amp; Voogt">
            <a:extLst>
              <a:ext uri="{FF2B5EF4-FFF2-40B4-BE49-F238E27FC236}">
                <a16:creationId xmlns:a16="http://schemas.microsoft.com/office/drawing/2014/main" id="{2E63AFDB-9F9F-0E47-66A3-9284C6F48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398" y="1420812"/>
            <a:ext cx="2488524" cy="380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Afbeelding 6" descr="Afbeelding met Lettertype, logo, Graphics, symbool&#10;&#10;Door AI gegenereerde inhoud is mogelijk onjuist.">
            <a:extLst>
              <a:ext uri="{FF2B5EF4-FFF2-40B4-BE49-F238E27FC236}">
                <a16:creationId xmlns:a16="http://schemas.microsoft.com/office/drawing/2014/main" id="{F049F074-B04A-79EA-E971-F3E1BAE927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201" r="429" b="8824"/>
          <a:stretch/>
        </p:blipFill>
        <p:spPr>
          <a:xfrm>
            <a:off x="4011610" y="1378758"/>
            <a:ext cx="1384829" cy="681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fbeelding 10" descr="Afbeelding met tekst, Lettertype, ontwerp, Graphics&#10;&#10;Door AI gegenereerde inhoud is mogelijk onjuist.">
            <a:extLst>
              <a:ext uri="{FF2B5EF4-FFF2-40B4-BE49-F238E27FC236}">
                <a16:creationId xmlns:a16="http://schemas.microsoft.com/office/drawing/2014/main" id="{BC883A83-0FE6-F049-316A-2B8F83CA737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944" b="23055"/>
          <a:stretch/>
        </p:blipFill>
        <p:spPr>
          <a:xfrm>
            <a:off x="613171" y="1906984"/>
            <a:ext cx="1309688" cy="845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Afbeelding 11" descr="Afbeelding met Graphics, Lettertype, logo, symbool&#10;&#10;Door AI gegenereerde inhoud is mogelijk onjuist.">
            <a:extLst>
              <a:ext uri="{FF2B5EF4-FFF2-40B4-BE49-F238E27FC236}">
                <a16:creationId xmlns:a16="http://schemas.microsoft.com/office/drawing/2014/main" id="{D2A6D1BA-9BCC-290D-B7F7-F1F55652C3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2178" y="3745083"/>
            <a:ext cx="785814" cy="1378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Afbeelding 1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3E54B30C-C745-7B2B-0183-50625C6ADE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1724" y="3481780"/>
            <a:ext cx="931978" cy="687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Graphic 14" descr="Logo Mondi Caribbean Cuisine Restaurant">
            <a:extLst>
              <a:ext uri="{FF2B5EF4-FFF2-40B4-BE49-F238E27FC236}">
                <a16:creationId xmlns:a16="http://schemas.microsoft.com/office/drawing/2014/main" id="{497C90E6-C315-E64D-1880-F4CA2BD88F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54733" y="4328839"/>
            <a:ext cx="1089651" cy="552995"/>
          </a:xfrm>
          <a:prstGeom prst="rect">
            <a:avLst/>
          </a:prstGeom>
        </p:spPr>
      </p:pic>
      <p:pic>
        <p:nvPicPr>
          <p:cNvPr id="16" name="Afbeelding 15" descr="Afbeelding met tekst, vee, embleem, Lettertype&#10;&#10;Door AI gegenereerde inhoud is mogelijk onjuist.">
            <a:extLst>
              <a:ext uri="{FF2B5EF4-FFF2-40B4-BE49-F238E27FC236}">
                <a16:creationId xmlns:a16="http://schemas.microsoft.com/office/drawing/2014/main" id="{5D5C064A-BD06-B3E9-509B-8549505D5C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01147" y="2375287"/>
            <a:ext cx="795736" cy="836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Afbeelding 16" descr="Afbeelding met tekst, Lettertype, typografie, Graphics&#10;&#10;Door AI gegenereerde inhoud is mogelijk onjuist.">
            <a:extLst>
              <a:ext uri="{FF2B5EF4-FFF2-40B4-BE49-F238E27FC236}">
                <a16:creationId xmlns:a16="http://schemas.microsoft.com/office/drawing/2014/main" id="{105A3826-75B8-F701-FE6D-23EF1BE22A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3952" y="3485014"/>
            <a:ext cx="2065736" cy="523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Afbeelding 17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73D244DF-A8C0-85DB-B7D6-BB3F2658C6A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80298" y="2330788"/>
            <a:ext cx="1171973" cy="637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Afbeelding 2" descr="Afbeelding met tekst, illustratie, zoogdier, ontwerp&#10;&#10;Door AI gegenereerde inhoud is mogelijk onjuist.">
            <a:extLst>
              <a:ext uri="{FF2B5EF4-FFF2-40B4-BE49-F238E27FC236}">
                <a16:creationId xmlns:a16="http://schemas.microsoft.com/office/drawing/2014/main" id="{B1C47A18-525A-A7EF-A44E-87B8637E6A7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34418" y="1945592"/>
            <a:ext cx="1190627" cy="764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Afbeelding 7" descr="Afbeelding met Lettertype, tekst, schermopname, lijn&#10;&#10;Door AI gegenereerde inhoud is mogelijk onjuist.">
            <a:extLst>
              <a:ext uri="{FF2B5EF4-FFF2-40B4-BE49-F238E27FC236}">
                <a16:creationId xmlns:a16="http://schemas.microsoft.com/office/drawing/2014/main" id="{F8F8B0AB-3362-388A-D6C6-9C2C57492B7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3408" y="2881880"/>
            <a:ext cx="2490789" cy="389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Afbeelding 13" descr="Afbeelding met vogel, Graphics, grafische vormgeving, Lettertype&#10;&#10;Door AI gegenereerde inhoud is mogelijk onjuist.">
            <a:extLst>
              <a:ext uri="{FF2B5EF4-FFF2-40B4-BE49-F238E27FC236}">
                <a16:creationId xmlns:a16="http://schemas.microsoft.com/office/drawing/2014/main" id="{815EFA2F-B00C-16C0-E781-D22F22F60F7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0540" y="4283471"/>
            <a:ext cx="680780" cy="983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Afbeelding 19" descr="Afbeelding met schermopname, huis, tekst, ontwerp&#10;&#10;Door AI gegenereerde inhoud is mogelijk onjuist.">
            <a:extLst>
              <a:ext uri="{FF2B5EF4-FFF2-40B4-BE49-F238E27FC236}">
                <a16:creationId xmlns:a16="http://schemas.microsoft.com/office/drawing/2014/main" id="{9217F8DF-7230-0234-6951-BD215177C35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76443" y="978947"/>
            <a:ext cx="1524003" cy="736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Afbeelding 20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7034D86D-9970-4C14-0CDC-296748DDD5DA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39" t="7518" r="155" b="15246"/>
          <a:stretch/>
        </p:blipFill>
        <p:spPr>
          <a:xfrm>
            <a:off x="10062198" y="2926307"/>
            <a:ext cx="1797311" cy="686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Afbeelding 21" descr="Afbeelding met tekst, Lettertype, wit, Graphics&#10;&#10;Door AI gegenereerde inhoud is mogelijk onjuist.">
            <a:extLst>
              <a:ext uri="{FF2B5EF4-FFF2-40B4-BE49-F238E27FC236}">
                <a16:creationId xmlns:a16="http://schemas.microsoft.com/office/drawing/2014/main" id="{A0BD594F-0B57-EFFE-8022-0D883F9BFF09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t="17293" r="-478" b="20313"/>
          <a:stretch/>
        </p:blipFill>
        <p:spPr>
          <a:xfrm>
            <a:off x="8275748" y="2745402"/>
            <a:ext cx="1526508" cy="531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Afbeelding 22" descr="Afbeelding met Lettertype, symbool, logo, tekst&#10;&#10;Door AI gegenereerde inhoud is mogelijk onjuist.">
            <a:extLst>
              <a:ext uri="{FF2B5EF4-FFF2-40B4-BE49-F238E27FC236}">
                <a16:creationId xmlns:a16="http://schemas.microsoft.com/office/drawing/2014/main" id="{32E2DA78-55E7-D996-F744-6411488244C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054941" y="919613"/>
            <a:ext cx="1649016" cy="895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Afbeelding 23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56D8C398-D4FE-93F0-57AE-B04FC4829EB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297261" y="2059157"/>
            <a:ext cx="1166300" cy="6905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Afbeelding 24" descr="Afbeelding met tekst, poster, ontwerp&#10;&#10;Door AI gegenereerde inhoud is mogelijk onjuist.">
            <a:extLst>
              <a:ext uri="{FF2B5EF4-FFF2-40B4-BE49-F238E27FC236}">
                <a16:creationId xmlns:a16="http://schemas.microsoft.com/office/drawing/2014/main" id="{F2EB64E8-0678-EF5D-F728-8B8BB818FC6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604282" y="3744490"/>
            <a:ext cx="1011238" cy="1033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Afbeelding 25" descr="Afbeelding met tekst, Lettertype, logo, ontwerp&#10;&#10;Door AI gegenereerde inhoud is mogelijk onjuist.">
            <a:extLst>
              <a:ext uri="{FF2B5EF4-FFF2-40B4-BE49-F238E27FC236}">
                <a16:creationId xmlns:a16="http://schemas.microsoft.com/office/drawing/2014/main" id="{A7A47E65-325D-E9DF-E835-C6D0D3B00BF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434702" y="4338975"/>
            <a:ext cx="982267" cy="988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Afbeelding 26" descr="Afbeelding met Lettertype, logo, symbool, Graphics&#10;&#10;Door AI gegenereerde inhoud is mogelijk onjuist.">
            <a:extLst>
              <a:ext uri="{FF2B5EF4-FFF2-40B4-BE49-F238E27FC236}">
                <a16:creationId xmlns:a16="http://schemas.microsoft.com/office/drawing/2014/main" id="{2C00C2A6-632B-7077-97CF-5AA244F252C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308144" y="3469082"/>
            <a:ext cx="922735" cy="857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Afbeelding 27" descr="Afbeelding met zwart, duisternis&#10;&#10;Door AI gegenereerde inhoud is mogelijk onjuist.">
            <a:extLst>
              <a:ext uri="{FF2B5EF4-FFF2-40B4-BE49-F238E27FC236}">
                <a16:creationId xmlns:a16="http://schemas.microsoft.com/office/drawing/2014/main" id="{20C27780-B11E-0075-DCE6-21BF92048547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139573" y="3710079"/>
            <a:ext cx="847725" cy="906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Afbeelding 18" descr="Afbeelding met tekst, Lettertype, typografie, poster&#10;&#10;Door AI gegenereerde inhoud is mogelijk onjuist.">
            <a:extLst>
              <a:ext uri="{FF2B5EF4-FFF2-40B4-BE49-F238E27FC236}">
                <a16:creationId xmlns:a16="http://schemas.microsoft.com/office/drawing/2014/main" id="{CBA3CE75-121B-B77C-D06B-6DB9C01BBAD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582794" y="3484733"/>
            <a:ext cx="769145" cy="787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Afbeelding 28" descr="Afbeelding met Lettertype, Graphics, schermopname, logo&#10;&#10;Door AI gegenereerde inhoud is mogelijk onjuist.">
            <a:extLst>
              <a:ext uri="{FF2B5EF4-FFF2-40B4-BE49-F238E27FC236}">
                <a16:creationId xmlns:a16="http://schemas.microsoft.com/office/drawing/2014/main" id="{8ECE3265-BCC9-9A62-8EFB-077FE5C731B5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 l="30952" t="22570" r="31567" b="23828"/>
          <a:stretch/>
        </p:blipFill>
        <p:spPr>
          <a:xfrm>
            <a:off x="7616148" y="3484385"/>
            <a:ext cx="1043400" cy="732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Afbeelding 9" descr="Afbeelding met tekst, Lettertype, schermopname, ontwerp&#10;&#10;Door AI gegenereerde inhoud is mogelijk onjuist.">
            <a:extLst>
              <a:ext uri="{FF2B5EF4-FFF2-40B4-BE49-F238E27FC236}">
                <a16:creationId xmlns:a16="http://schemas.microsoft.com/office/drawing/2014/main" id="{24B8CAAD-12F1-D154-E002-807FBF320B5D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440078" y="2377507"/>
            <a:ext cx="798060" cy="847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Afbeelding 31" descr="Afbeelding met tekst, Lettertype, schermopname, wit&#10;&#10;Door AI gegenereerde inhoud is mogelijk onjuist.">
            <a:extLst>
              <a:ext uri="{FF2B5EF4-FFF2-40B4-BE49-F238E27FC236}">
                <a16:creationId xmlns:a16="http://schemas.microsoft.com/office/drawing/2014/main" id="{B693A2E6-1469-8C2E-D42C-7A927BDD0E58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l="-174" t="40212" b="41493"/>
          <a:stretch/>
        </p:blipFill>
        <p:spPr>
          <a:xfrm>
            <a:off x="5362006" y="4564742"/>
            <a:ext cx="1985856" cy="362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Afbeelding 32" descr="Afbeelding met tekst, Lettertype, schermopname, Graphics&#10;&#10;Door AI gegenereerde inhoud is mogelijk onjuist.">
            <a:extLst>
              <a:ext uri="{FF2B5EF4-FFF2-40B4-BE49-F238E27FC236}">
                <a16:creationId xmlns:a16="http://schemas.microsoft.com/office/drawing/2014/main" id="{AE92BCF5-FBB8-A3F1-7478-3F4436729DAA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039225" y="4742765"/>
            <a:ext cx="1225552" cy="645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Afbeelding 33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BF072314-E4B8-7F7B-BE4A-E50A21B8B47E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457088" y="5021488"/>
            <a:ext cx="1314451" cy="363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Afbeelding 34" descr="Afbeelding met Lettertype, Graphics, lijn, Elektrisch blauw&#10;&#10;Door AI gegenereerde inhoud is mogelijk onjuist.">
            <a:extLst>
              <a:ext uri="{FF2B5EF4-FFF2-40B4-BE49-F238E27FC236}">
                <a16:creationId xmlns:a16="http://schemas.microsoft.com/office/drawing/2014/main" id="{C34D8414-6230-E13A-A4AE-237B27EDB45B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954736" y="4604656"/>
            <a:ext cx="847272" cy="841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Afbeelding 36" descr="Vermaat groep">
            <a:extLst>
              <a:ext uri="{FF2B5EF4-FFF2-40B4-BE49-F238E27FC236}">
                <a16:creationId xmlns:a16="http://schemas.microsoft.com/office/drawing/2014/main" id="{8144DAE1-7D9F-5DAE-A898-9F0CD113A8E1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093850" y="1346676"/>
            <a:ext cx="1941740" cy="689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Graphic 38" descr="Logo The College Hotel Amsterdam, Autograph Collection">
            <a:extLst>
              <a:ext uri="{FF2B5EF4-FFF2-40B4-BE49-F238E27FC236}">
                <a16:creationId xmlns:a16="http://schemas.microsoft.com/office/drawing/2014/main" id="{E1C98C9C-A229-FC81-6F76-9F3BCC77FE5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244067" y="5121274"/>
            <a:ext cx="2136322" cy="367394"/>
          </a:xfrm>
          <a:prstGeom prst="rect">
            <a:avLst/>
          </a:prstGeom>
        </p:spPr>
      </p:pic>
      <p:pic>
        <p:nvPicPr>
          <p:cNvPr id="40" name="Afbeelding 39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E5E959E2-4321-D8DF-525A-91DDA24C002B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8505371" y="1948315"/>
            <a:ext cx="1299029" cy="631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6919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2165F-8B23-24F8-D10A-F2CC55D8C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3A463E-7825-8DB0-193D-DB976FCA9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1149363" cy="1325563"/>
          </a:xfrm>
        </p:spPr>
        <p:txBody>
          <a:bodyPr>
            <a:normAutofit/>
          </a:bodyPr>
          <a:lstStyle/>
          <a:p>
            <a:r>
              <a:rPr lang="nl-NL" sz="3200" b="1" err="1">
                <a:latin typeface="+mn-lt"/>
              </a:rPr>
              <a:t>Where</a:t>
            </a:r>
            <a:r>
              <a:rPr lang="nl-NL" sz="3200" b="1">
                <a:latin typeface="+mn-lt"/>
              </a:rPr>
              <a:t> </a:t>
            </a:r>
            <a:r>
              <a:rPr lang="nl-NL" sz="3200" b="1" err="1">
                <a:latin typeface="+mn-lt"/>
              </a:rPr>
              <a:t>to</a:t>
            </a:r>
            <a:r>
              <a:rPr lang="nl-NL" sz="3200" b="1">
                <a:latin typeface="+mn-lt"/>
              </a:rPr>
              <a:t> </a:t>
            </a:r>
            <a:r>
              <a:rPr lang="nl-NL" sz="3200" b="1" err="1">
                <a:latin typeface="+mn-lt"/>
              </a:rPr>
              <a:t>buy</a:t>
            </a:r>
            <a:r>
              <a:rPr lang="nl-NL" sz="3200" b="1">
                <a:latin typeface="+mn-lt"/>
              </a:rPr>
              <a:t> </a:t>
            </a:r>
            <a:r>
              <a:rPr lang="nl-NL" sz="3200" b="1" err="1">
                <a:latin typeface="+mn-lt"/>
              </a:rPr>
              <a:t>the</a:t>
            </a:r>
            <a:r>
              <a:rPr lang="nl-NL" sz="3200" b="1">
                <a:latin typeface="+mn-lt"/>
              </a:rPr>
              <a:t> </a:t>
            </a:r>
            <a:r>
              <a:rPr lang="nl-NL" sz="3200" b="1" err="1">
                <a:latin typeface="+mn-lt"/>
              </a:rPr>
              <a:t>Eberhardjes</a:t>
            </a:r>
            <a:endParaRPr lang="nl-NL" err="1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0CAC8C1-CB04-9280-EBA2-5FAE0D220B3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AA127F26-1193-5AAC-16A6-248D169E6303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fbeelding 2" descr="Afbeelding met tekst, Lettertype, logo, symbool&#10;&#10;Door AI gegenereerde inhoud is mogelijk onjuist.">
            <a:extLst>
              <a:ext uri="{FF2B5EF4-FFF2-40B4-BE49-F238E27FC236}">
                <a16:creationId xmlns:a16="http://schemas.microsoft.com/office/drawing/2014/main" id="{706B16C1-BB6B-F9EA-0D48-971FEB9C55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648" y="3123349"/>
            <a:ext cx="1896667" cy="504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Afbeelding 6" descr="Afbeelding met tekst, Lettertype, wit, Graphics&#10;&#10;Door AI gegenereerde inhoud is mogelijk onjuist.">
            <a:extLst>
              <a:ext uri="{FF2B5EF4-FFF2-40B4-BE49-F238E27FC236}">
                <a16:creationId xmlns:a16="http://schemas.microsoft.com/office/drawing/2014/main" id="{6DD128B7-931A-8365-0001-BDEF94B7CC3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3871" r="128" b="46924"/>
          <a:stretch/>
        </p:blipFill>
        <p:spPr>
          <a:xfrm>
            <a:off x="685060" y="3904000"/>
            <a:ext cx="2519713" cy="359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Afbeelding 4" descr="Afbeelding met tekst, Lettertype, geel, logo&#10;&#10;Door AI gegenereerde inhoud is mogelijk onjuist.">
            <a:extLst>
              <a:ext uri="{FF2B5EF4-FFF2-40B4-BE49-F238E27FC236}">
                <a16:creationId xmlns:a16="http://schemas.microsoft.com/office/drawing/2014/main" id="{48E536B6-A009-BFCE-1D8E-08DA9E002DA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657" t="39018" r="657" b="36161"/>
          <a:stretch/>
        </p:blipFill>
        <p:spPr>
          <a:xfrm>
            <a:off x="9733359" y="4827983"/>
            <a:ext cx="1535914" cy="3571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Afbeelding 7" descr="Afbeelding met Lettertype, wit, ontwerp&#10;&#10;Door AI gegenereerde inhoud is mogelijk onjuist.">
            <a:extLst>
              <a:ext uri="{FF2B5EF4-FFF2-40B4-BE49-F238E27FC236}">
                <a16:creationId xmlns:a16="http://schemas.microsoft.com/office/drawing/2014/main" id="{A2826AE2-0803-035B-8CAA-40B58FFF6F2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2945" t="40625" r="12326" b="44573"/>
          <a:stretch/>
        </p:blipFill>
        <p:spPr>
          <a:xfrm>
            <a:off x="697276" y="1440655"/>
            <a:ext cx="2285249" cy="413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fbeelding 10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0FF3163B-C554-00D4-479F-8755A26A0A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0765" y="1351360"/>
            <a:ext cx="2137173" cy="791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Afbeelding 12" descr="Afbeelding met tekst, Lettertype, wit, Graphics&#10;&#10;Door AI gegenereerde inhoud is mogelijk onjuist.">
            <a:extLst>
              <a:ext uri="{FF2B5EF4-FFF2-40B4-BE49-F238E27FC236}">
                <a16:creationId xmlns:a16="http://schemas.microsoft.com/office/drawing/2014/main" id="{F75F0DC5-6B60-86AF-619F-6569D400FFF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7293" r="-478" b="20313"/>
          <a:stretch/>
        </p:blipFill>
        <p:spPr>
          <a:xfrm>
            <a:off x="697419" y="2245339"/>
            <a:ext cx="1389587" cy="501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Afbeelding 14" descr="Afbeelding met Lettertype, logo, symbool, Graphics&#10;&#10;Door AI gegenereerde inhoud is mogelijk onjuist.">
            <a:extLst>
              <a:ext uri="{FF2B5EF4-FFF2-40B4-BE49-F238E27FC236}">
                <a16:creationId xmlns:a16="http://schemas.microsoft.com/office/drawing/2014/main" id="{521C744A-DDAB-7A93-E2BC-6C6F10CF8F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18723" y="2385613"/>
            <a:ext cx="815579" cy="714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Afbeelding 16" descr="Afbeelding met tekst, Lettertype, typografie, poster&#10;&#10;Door AI gegenereerde inhoud is mogelijk onjuist.">
            <a:extLst>
              <a:ext uri="{FF2B5EF4-FFF2-40B4-BE49-F238E27FC236}">
                <a16:creationId xmlns:a16="http://schemas.microsoft.com/office/drawing/2014/main" id="{3219DB47-77F9-3DB6-4F0F-4BA90EB9BA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3138" y="3353764"/>
            <a:ext cx="769145" cy="787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Afbeelding 18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60BD34F3-2CC5-6439-67B7-E0E121FAFDA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29438" y="2461758"/>
            <a:ext cx="1171973" cy="637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D3BE505A-FF37-3B6E-DE17-AB529D91AB7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23160" y="3389708"/>
            <a:ext cx="706041" cy="709613"/>
          </a:xfrm>
          <a:prstGeom prst="rect">
            <a:avLst/>
          </a:prstGeom>
        </p:spPr>
      </p:pic>
      <p:pic>
        <p:nvPicPr>
          <p:cNvPr id="21" name="Afbeelding 20" descr="Afbeelding met Lettertype, schermopname, zwart, Graphics&#10;&#10;Door AI gegenereerde inhoud is mogelijk onjuist.">
            <a:extLst>
              <a:ext uri="{FF2B5EF4-FFF2-40B4-BE49-F238E27FC236}">
                <a16:creationId xmlns:a16="http://schemas.microsoft.com/office/drawing/2014/main" id="{4837624E-EB8B-2B3D-504E-D1BBA3DCC07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58990" y="2445544"/>
            <a:ext cx="1293020" cy="651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Afbeelding 21" descr="Afbeelding met tekst, Lettertype, logo, schermopname&#10;&#10;Door AI gegenereerde inhoud is mogelijk onjuist.">
            <a:extLst>
              <a:ext uri="{FF2B5EF4-FFF2-40B4-BE49-F238E27FC236}">
                <a16:creationId xmlns:a16="http://schemas.microsoft.com/office/drawing/2014/main" id="{5E3FD897-359B-222C-B8CB-C67087FA8FA0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29375" b="29206"/>
          <a:stretch/>
        </p:blipFill>
        <p:spPr>
          <a:xfrm>
            <a:off x="7238999" y="3548062"/>
            <a:ext cx="1601391" cy="714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Afbeelding 23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58F6FDE5-534B-9286-2B11-7DA9945A4E6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51981" y="1499563"/>
            <a:ext cx="963894" cy="547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Afbeelding 24" descr="Afbeelding met zwart, duisternis&#10;&#10;Door AI gegenereerde inhoud is mogelijk onjuist.">
            <a:extLst>
              <a:ext uri="{FF2B5EF4-FFF2-40B4-BE49-F238E27FC236}">
                <a16:creationId xmlns:a16="http://schemas.microsoft.com/office/drawing/2014/main" id="{F86F070D-4A02-908C-2450-1ED34E10FDD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369969" y="4629149"/>
            <a:ext cx="1339454" cy="641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Afbeelding 25" descr="Afbeelding met tekst, Lettertype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5E0BF6D5-135C-F27E-1ABC-769B8C025C6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238999" y="2387203"/>
            <a:ext cx="1404938" cy="898922"/>
          </a:xfrm>
          <a:prstGeom prst="rect">
            <a:avLst/>
          </a:prstGeom>
        </p:spPr>
      </p:pic>
      <p:pic>
        <p:nvPicPr>
          <p:cNvPr id="27" name="Afbeelding 26" descr="Afbeelding met symbool, logo, ontwerp&#10;&#10;Door AI gegenereerde inhoud is mogelijk onjuist.">
            <a:extLst>
              <a:ext uri="{FF2B5EF4-FFF2-40B4-BE49-F238E27FC236}">
                <a16:creationId xmlns:a16="http://schemas.microsoft.com/office/drawing/2014/main" id="{2D659E34-F642-7720-33EF-A6154C4567D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188992" y="1401364"/>
            <a:ext cx="1963342" cy="739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Afbeelding 27" descr="Afbeelding met embleem, logo, symbool, tekst&#10;&#10;Door AI gegenereerde inhoud is mogelijk onjuist.">
            <a:extLst>
              <a:ext uri="{FF2B5EF4-FFF2-40B4-BE49-F238E27FC236}">
                <a16:creationId xmlns:a16="http://schemas.microsoft.com/office/drawing/2014/main" id="{A74B5E3E-CC3B-880B-AE88-40399B313C6C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t="4860" r="-1342" b="-7217"/>
          <a:stretch/>
        </p:blipFill>
        <p:spPr>
          <a:xfrm>
            <a:off x="10765630" y="2424957"/>
            <a:ext cx="900131" cy="818955"/>
          </a:xfrm>
          <a:prstGeom prst="rect">
            <a:avLst/>
          </a:prstGeom>
        </p:spPr>
      </p:pic>
      <p:pic>
        <p:nvPicPr>
          <p:cNvPr id="29" name="Afbeelding 28" descr="Afbeelding met handschrift, Lettertype, kalligrafie, typografie&#10;&#10;Door AI gegenereerde inhoud is mogelijk onjuist.">
            <a:extLst>
              <a:ext uri="{FF2B5EF4-FFF2-40B4-BE49-F238E27FC236}">
                <a16:creationId xmlns:a16="http://schemas.microsoft.com/office/drawing/2014/main" id="{DA7DF27A-3107-5304-4A84-36525FEE2B8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733359" y="3411141"/>
            <a:ext cx="1625205" cy="446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Afbeelding 29" descr="Afbeelding met tekst, Lettertype, wit, ontwerp&#10;&#10;Door AI gegenereerde inhoud is mogelijk onjuist.">
            <a:extLst>
              <a:ext uri="{FF2B5EF4-FFF2-40B4-BE49-F238E27FC236}">
                <a16:creationId xmlns:a16="http://schemas.microsoft.com/office/drawing/2014/main" id="{5FDD59AE-0A15-7AFD-5AC9-3B631268C06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679781" y="4055269"/>
            <a:ext cx="1631158" cy="575073"/>
          </a:xfrm>
          <a:prstGeom prst="rect">
            <a:avLst/>
          </a:prstGeom>
        </p:spPr>
      </p:pic>
      <p:pic>
        <p:nvPicPr>
          <p:cNvPr id="31" name="Afbeelding 30" descr="Afbeelding met Lettertype, Graphics, logo, wit&#10;&#10;Door AI gegenereerde inhoud is mogelijk onjuist.">
            <a:extLst>
              <a:ext uri="{FF2B5EF4-FFF2-40B4-BE49-F238E27FC236}">
                <a16:creationId xmlns:a16="http://schemas.microsoft.com/office/drawing/2014/main" id="{02A34803-A579-E152-746E-65753D85CBC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34827" y="2143125"/>
            <a:ext cx="767954" cy="773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Afbeelding 31" descr="Afbeelding met Graphics, ontwerp, silhouet&#10;&#10;Door AI gegenereerde inhoud is mogelijk onjuist.">
            <a:extLst>
              <a:ext uri="{FF2B5EF4-FFF2-40B4-BE49-F238E27FC236}">
                <a16:creationId xmlns:a16="http://schemas.microsoft.com/office/drawing/2014/main" id="{7495296B-E8CB-30D2-DEA9-3D57A6CBBBDA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321968" y="4387453"/>
            <a:ext cx="839391" cy="803673"/>
          </a:xfrm>
          <a:prstGeom prst="rect">
            <a:avLst/>
          </a:prstGeom>
        </p:spPr>
      </p:pic>
      <p:pic>
        <p:nvPicPr>
          <p:cNvPr id="33" name="Graphic 32" descr="Bestand:Logo of Gemeente Amsterdam.svg - Wikipedia">
            <a:extLst>
              <a:ext uri="{FF2B5EF4-FFF2-40B4-BE49-F238E27FC236}">
                <a16:creationId xmlns:a16="http://schemas.microsoft.com/office/drawing/2014/main" id="{B4D7F52B-F8E8-2890-FC25-B0F29A81DC9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82229" y="4699467"/>
            <a:ext cx="1302544" cy="572553"/>
          </a:xfrm>
          <a:prstGeom prst="rect">
            <a:avLst/>
          </a:prstGeom>
        </p:spPr>
      </p:pic>
      <p:pic>
        <p:nvPicPr>
          <p:cNvPr id="35" name="Afbeelding 34" descr="Afbeelding met Lettertype, Graphics, logo, wit&#10;&#10;Door AI gegenereerde inhoud is mogelijk onjuist.">
            <a:extLst>
              <a:ext uri="{FF2B5EF4-FFF2-40B4-BE49-F238E27FC236}">
                <a16:creationId xmlns:a16="http://schemas.microsoft.com/office/drawing/2014/main" id="{EA642404-1529-4ACB-6F0E-1BDAD92F016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578078" y="4387452"/>
            <a:ext cx="892969" cy="881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Afbeelding 37" descr="Afbeelding met Lettertype, tekst, Graphics, logo&#10;&#10;Door AI gegenereerde inhoud is mogelijk onjuist.">
            <a:extLst>
              <a:ext uri="{FF2B5EF4-FFF2-40B4-BE49-F238E27FC236}">
                <a16:creationId xmlns:a16="http://schemas.microsoft.com/office/drawing/2014/main" id="{E550A5E1-C7D0-07FB-8B68-8A46B0105D29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208608" y="4633912"/>
            <a:ext cx="1452564" cy="632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0879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673894" y="1219597"/>
            <a:ext cx="3660802" cy="5953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3" name="Freeform 3"/>
          <p:cNvSpPr/>
          <p:nvPr/>
        </p:nvSpPr>
        <p:spPr>
          <a:xfrm>
            <a:off x="670846" y="1542671"/>
            <a:ext cx="3585593" cy="5071559"/>
          </a:xfrm>
          <a:custGeom>
            <a:avLst/>
            <a:gdLst/>
            <a:ahLst/>
            <a:cxnLst/>
            <a:rect l="l" t="t" r="r" b="b"/>
            <a:pathLst>
              <a:path w="5378389" h="7607339">
                <a:moveTo>
                  <a:pt x="0" y="0"/>
                </a:moveTo>
                <a:lnTo>
                  <a:pt x="5378389" y="0"/>
                </a:lnTo>
                <a:lnTo>
                  <a:pt x="5378389" y="7607339"/>
                </a:lnTo>
                <a:lnTo>
                  <a:pt x="0" y="76073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Freeform 4"/>
          <p:cNvSpPr/>
          <p:nvPr/>
        </p:nvSpPr>
        <p:spPr>
          <a:xfrm>
            <a:off x="4411756" y="1542671"/>
            <a:ext cx="3585593" cy="5071559"/>
          </a:xfrm>
          <a:custGeom>
            <a:avLst/>
            <a:gdLst/>
            <a:ahLst/>
            <a:cxnLst/>
            <a:rect l="l" t="t" r="r" b="b"/>
            <a:pathLst>
              <a:path w="5378389" h="7607339">
                <a:moveTo>
                  <a:pt x="0" y="0"/>
                </a:moveTo>
                <a:lnTo>
                  <a:pt x="5378389" y="0"/>
                </a:lnTo>
                <a:lnTo>
                  <a:pt x="5378389" y="7607339"/>
                </a:lnTo>
                <a:lnTo>
                  <a:pt x="0" y="76073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Freeform 5"/>
          <p:cNvSpPr/>
          <p:nvPr/>
        </p:nvSpPr>
        <p:spPr>
          <a:xfrm>
            <a:off x="8149748" y="1542671"/>
            <a:ext cx="3585593" cy="5071559"/>
          </a:xfrm>
          <a:custGeom>
            <a:avLst/>
            <a:gdLst/>
            <a:ahLst/>
            <a:cxnLst/>
            <a:rect l="l" t="t" r="r" b="b"/>
            <a:pathLst>
              <a:path w="5378389" h="7607339">
                <a:moveTo>
                  <a:pt x="0" y="0"/>
                </a:moveTo>
                <a:lnTo>
                  <a:pt x="5378389" y="0"/>
                </a:lnTo>
                <a:lnTo>
                  <a:pt x="5378389" y="7607339"/>
                </a:lnTo>
                <a:lnTo>
                  <a:pt x="0" y="76073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Freeform 6"/>
          <p:cNvSpPr/>
          <p:nvPr/>
        </p:nvSpPr>
        <p:spPr>
          <a:xfrm>
            <a:off x="4410297" y="1542671"/>
            <a:ext cx="3585593" cy="5071559"/>
          </a:xfrm>
          <a:custGeom>
            <a:avLst/>
            <a:gdLst/>
            <a:ahLst/>
            <a:cxnLst/>
            <a:rect l="l" t="t" r="r" b="b"/>
            <a:pathLst>
              <a:path w="5378389" h="7607339">
                <a:moveTo>
                  <a:pt x="0" y="0"/>
                </a:moveTo>
                <a:lnTo>
                  <a:pt x="5378389" y="0"/>
                </a:lnTo>
                <a:lnTo>
                  <a:pt x="5378389" y="7607339"/>
                </a:lnTo>
                <a:lnTo>
                  <a:pt x="0" y="76073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7" name="TextBox 7"/>
          <p:cNvSpPr txBox="1"/>
          <p:nvPr/>
        </p:nvSpPr>
        <p:spPr>
          <a:xfrm>
            <a:off x="685800" y="609600"/>
            <a:ext cx="5479193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000"/>
              </a:lnSpc>
            </a:pPr>
            <a:r>
              <a:rPr lang="en-US" sz="3300" b="1">
                <a:solidFill>
                  <a:srgbClr val="161514"/>
                </a:solidFill>
                <a:latin typeface="Gotham 4"/>
                <a:ea typeface="Gotham 4"/>
                <a:cs typeface="Gotham 4"/>
                <a:sym typeface="Gotham 4"/>
              </a:rPr>
              <a:t>Projects</a:t>
            </a:r>
            <a:endParaRPr lang="en-US" sz="3300" b="1">
              <a:solidFill>
                <a:srgbClr val="161514"/>
              </a:solidFill>
              <a:latin typeface="Gotham 4"/>
              <a:ea typeface="Gotham 4"/>
              <a:cs typeface="Gotham 4"/>
            </a:endParaRPr>
          </a:p>
        </p:txBody>
      </p:sp>
    </p:spTree>
    <p:extLst>
      <p:ext uri="{BB962C8B-B14F-4D97-AF65-F5344CB8AC3E}">
        <p14:creationId xmlns:p14="http://schemas.microsoft.com/office/powerpoint/2010/main" val="4110904747"/>
      </p:ext>
    </p:extLst>
  </p:cSld>
  <p:clrMapOvr>
    <a:masterClrMapping/>
  </p:clrMapOvr>
</p:sld>
</file>

<file path=ppt/theme/theme1.xml><?xml version="1.0" encoding="utf-8"?>
<a:theme xmlns:a="http://schemas.openxmlformats.org/drawingml/2006/main" name="1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35</Slides>
  <Notes>22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1_Kantoorthema</vt:lpstr>
      <vt:lpstr>2_Kantoorthema</vt:lpstr>
      <vt:lpstr>     </vt:lpstr>
      <vt:lpstr>What will we share with you today?</vt:lpstr>
      <vt:lpstr>     </vt:lpstr>
      <vt:lpstr>PowerPoint Presentation</vt:lpstr>
      <vt:lpstr>Happy faces in return</vt:lpstr>
      <vt:lpstr>     </vt:lpstr>
      <vt:lpstr>PowerPoint Presentation</vt:lpstr>
      <vt:lpstr>PowerPoint Presentation</vt:lpstr>
      <vt:lpstr>Our succesful launch: a combination of factors</vt:lpstr>
      <vt:lpstr>PowerPoint Presentation</vt:lpstr>
      <vt:lpstr>Our mantra's</vt:lpstr>
      <vt:lpstr>     </vt:lpstr>
      <vt:lpstr>Our cookies served the hospitality industry</vt:lpstr>
      <vt:lpstr>The result of our activities for the retail business</vt:lpstr>
      <vt:lpstr>Facts and sales of Eberhardjes in kilo's 2018 - 2024</vt:lpstr>
      <vt:lpstr>This is how we grow</vt:lpstr>
      <vt:lpstr>     </vt:lpstr>
      <vt:lpstr>Our challenges...</vt:lpstr>
      <vt:lpstr>Our ‘failures’...</vt:lpstr>
      <vt:lpstr>PowerPoint Presentation</vt:lpstr>
      <vt:lpstr>What went wrong?</vt:lpstr>
      <vt:lpstr>Fundamental Differences</vt:lpstr>
      <vt:lpstr>Why we chose to collaborate with the Salvation Army</vt:lpstr>
      <vt:lpstr>What did we learn for future collaborations?</vt:lpstr>
      <vt:lpstr>However... mistakes are milestones towards impact</vt:lpstr>
      <vt:lpstr>Doing good is contagious</vt:lpstr>
      <vt:lpstr>PowerPoint Presentation</vt:lpstr>
      <vt:lpstr>Bijlage voor evt aanvullende info</vt:lpstr>
      <vt:lpstr>     </vt:lpstr>
      <vt:lpstr>Een actie vanuit verbinding…</vt:lpstr>
      <vt:lpstr>PowerPoint Presentation</vt:lpstr>
      <vt:lpstr>     </vt:lpstr>
      <vt:lpstr>Where to go to try out the Eberhardjes</vt:lpstr>
      <vt:lpstr>Where to buy the Eberhardjes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Vlieger, R.A. (Résalieke)</dc:creator>
  <cp:revision>1</cp:revision>
  <dcterms:created xsi:type="dcterms:W3CDTF">2025-01-30T20:39:42Z</dcterms:created>
  <dcterms:modified xsi:type="dcterms:W3CDTF">2025-04-29T19:15:04Z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ed8e8c1-1254-470e-85b3-d80150d03d9d_Enabled">
    <vt:lpwstr>true</vt:lpwstr>
  </property>
  <property fmtid="{D5CDD505-2E9C-101B-9397-08002B2CF9AE}" pid="3" name="MSIP_Label_fed8e8c1-1254-470e-85b3-d80150d03d9d_SetDate">
    <vt:lpwstr>2025-01-30T20:41:21Z</vt:lpwstr>
  </property>
  <property fmtid="{D5CDD505-2E9C-101B-9397-08002B2CF9AE}" pid="4" name="MSIP_Label_fed8e8c1-1254-470e-85b3-d80150d03d9d_Method">
    <vt:lpwstr>Standard</vt:lpwstr>
  </property>
  <property fmtid="{D5CDD505-2E9C-101B-9397-08002B2CF9AE}" pid="5" name="MSIP_Label_fed8e8c1-1254-470e-85b3-d80150d03d9d_Name">
    <vt:lpwstr>Intern</vt:lpwstr>
  </property>
  <property fmtid="{D5CDD505-2E9C-101B-9397-08002B2CF9AE}" pid="6" name="MSIP_Label_fed8e8c1-1254-470e-85b3-d80150d03d9d_SiteId">
    <vt:lpwstr>69c51d7f-8a74-47e6-8875-1ce72f5f04aa</vt:lpwstr>
  </property>
  <property fmtid="{D5CDD505-2E9C-101B-9397-08002B2CF9AE}" pid="7" name="MSIP_Label_fed8e8c1-1254-470e-85b3-d80150d03d9d_ActionId">
    <vt:lpwstr>50188bec-bcb2-46bb-8320-87c5796830a7</vt:lpwstr>
  </property>
  <property fmtid="{D5CDD505-2E9C-101B-9397-08002B2CF9AE}" pid="8" name="MSIP_Label_fed8e8c1-1254-470e-85b3-d80150d03d9d_ContentBits">
    <vt:lpwstr>0</vt:lpwstr>
  </property>
</Properties>
</file>