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4"/>
  </p:notesMasterIdLst>
  <p:sldIdLst>
    <p:sldId id="278" r:id="rId3"/>
    <p:sldId id="431" r:id="rId4"/>
    <p:sldId id="429" r:id="rId5"/>
    <p:sldId id="557" r:id="rId6"/>
    <p:sldId id="456" r:id="rId7"/>
    <p:sldId id="492" r:id="rId8"/>
    <p:sldId id="281" r:id="rId9"/>
    <p:sldId id="285" r:id="rId10"/>
    <p:sldId id="362" r:id="rId11"/>
    <p:sldId id="361" r:id="rId12"/>
    <p:sldId id="356" r:id="rId13"/>
    <p:sldId id="332" r:id="rId14"/>
    <p:sldId id="354" r:id="rId15"/>
    <p:sldId id="432" r:id="rId16"/>
    <p:sldId id="499" r:id="rId17"/>
    <p:sldId id="433" r:id="rId18"/>
    <p:sldId id="502" r:id="rId19"/>
    <p:sldId id="517" r:id="rId20"/>
    <p:sldId id="504" r:id="rId21"/>
    <p:sldId id="503" r:id="rId22"/>
    <p:sldId id="521" r:id="rId23"/>
    <p:sldId id="523" r:id="rId24"/>
    <p:sldId id="522" r:id="rId25"/>
    <p:sldId id="513" r:id="rId26"/>
    <p:sldId id="515" r:id="rId27"/>
    <p:sldId id="555" r:id="rId28"/>
    <p:sldId id="516" r:id="rId29"/>
    <p:sldId id="473" r:id="rId30"/>
    <p:sldId id="556" r:id="rId31"/>
    <p:sldId id="524" r:id="rId32"/>
    <p:sldId id="526" r:id="rId33"/>
    <p:sldId id="525" r:id="rId34"/>
    <p:sldId id="558" r:id="rId35"/>
    <p:sldId id="542" r:id="rId36"/>
    <p:sldId id="540" r:id="rId37"/>
    <p:sldId id="519" r:id="rId38"/>
    <p:sldId id="528" r:id="rId39"/>
    <p:sldId id="457" r:id="rId40"/>
    <p:sldId id="544" r:id="rId41"/>
    <p:sldId id="520" r:id="rId42"/>
    <p:sldId id="543" r:id="rId43"/>
    <p:sldId id="563" r:id="rId44"/>
    <p:sldId id="532" r:id="rId45"/>
    <p:sldId id="568" r:id="rId46"/>
    <p:sldId id="459" r:id="rId47"/>
    <p:sldId id="565" r:id="rId48"/>
    <p:sldId id="566" r:id="rId49"/>
    <p:sldId id="567" r:id="rId50"/>
    <p:sldId id="534" r:id="rId51"/>
    <p:sldId id="435" r:id="rId52"/>
    <p:sldId id="485" r:id="rId5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DFB90F-80A9-7A81-9AC4-099DA4E0344D}" name="Resalieke Vlieger" initials="RV" userId="d945317ba790fcb8" providerId="Windows Live"/>
  <p188:author id="{FB0D5EFA-05B0-67FB-2F4F-7BA9013C140E}" name="Vlieger, R.A. (Résalieke)" initials="RV" userId="S::Resalieke.Vlieger@devolksbank.nl::192143c9-f8a2-436b-9bf6-605d9c04466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F986DE-1C9D-40C3-9136-296D358813F0}" v="98" dt="2025-05-13T08:55:24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3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945317BA790FCB8/Eberhard%20verkopen%20per%20jaar%202018%20-%20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945317BA790FCB8/Eberhard%20verkopen%20per%20jaar%202018%20-%20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945317BA790FCB8/Eberhard%20verkopen%20per%20jaar%202018%20-%20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945317BA790FCB8/Eberhard%20verkopen%20per%20jaar%202018%20-%20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945317BA790FCB8/Eberhard%20verkopen%20per%20jaar%202018%20-%2020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D945317BA790FCB8/Eberhard%20verkopen%20per%20jaar%202018%20-%2020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Blad1!$B$58</c:f>
              <c:strCache>
                <c:ptCount val="1"/>
                <c:pt idx="0">
                  <c:v>Horeca KG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cat>
            <c:numRef>
              <c:f>Blad1!$C$57:$I$57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Blad1!$C$58:$I$58</c:f>
              <c:numCache>
                <c:formatCode>General</c:formatCode>
                <c:ptCount val="7"/>
                <c:pt idx="0">
                  <c:v>6667</c:v>
                </c:pt>
                <c:pt idx="1">
                  <c:v>10000</c:v>
                </c:pt>
                <c:pt idx="2">
                  <c:v>2500</c:v>
                </c:pt>
                <c:pt idx="3">
                  <c:v>1887</c:v>
                </c:pt>
                <c:pt idx="4">
                  <c:v>3929</c:v>
                </c:pt>
                <c:pt idx="5">
                  <c:v>4563</c:v>
                </c:pt>
                <c:pt idx="6">
                  <c:v>6491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3-44C3-AA23-7EA6A8ABD8E9}"/>
            </c:ext>
          </c:extLst>
        </c:ser>
        <c:ser>
          <c:idx val="1"/>
          <c:order val="1"/>
          <c:tx>
            <c:strRef>
              <c:f>Blad1!$B$59</c:f>
              <c:strCache>
                <c:ptCount val="1"/>
                <c:pt idx="0">
                  <c:v>Consument KG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Blad1!$C$57:$I$57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Blad1!$C$59:$I$59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1811</c:v>
                </c:pt>
                <c:pt idx="4">
                  <c:v>1547</c:v>
                </c:pt>
                <c:pt idx="5">
                  <c:v>1726</c:v>
                </c:pt>
                <c:pt idx="6">
                  <c:v>2888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03-44C3-AA23-7EA6A8ABD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0570503"/>
        <c:axId val="230609415"/>
      </c:barChart>
      <c:lineChart>
        <c:grouping val="standard"/>
        <c:varyColors val="0"/>
        <c:ser>
          <c:idx val="2"/>
          <c:order val="2"/>
          <c:tx>
            <c:strRef>
              <c:f>Blad1!$B$60</c:f>
              <c:strCache>
                <c:ptCount val="1"/>
                <c:pt idx="0">
                  <c:v>Totaal KG</c:v>
                </c:pt>
              </c:strCache>
            </c:strRef>
          </c:tx>
          <c:spPr>
            <a:ln w="28575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Blad1!$C$57:$I$57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Blad1!$C$60:$I$60</c:f>
              <c:numCache>
                <c:formatCode>General</c:formatCode>
                <c:ptCount val="7"/>
                <c:pt idx="0">
                  <c:v>6667</c:v>
                </c:pt>
                <c:pt idx="1">
                  <c:v>10000</c:v>
                </c:pt>
                <c:pt idx="2">
                  <c:v>2500</c:v>
                </c:pt>
                <c:pt idx="3">
                  <c:v>3698</c:v>
                </c:pt>
                <c:pt idx="4">
                  <c:v>4576</c:v>
                </c:pt>
                <c:pt idx="5">
                  <c:v>6289</c:v>
                </c:pt>
                <c:pt idx="6">
                  <c:v>9379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03-44C3-AA23-7EA6A8ABD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0570503"/>
        <c:axId val="230609415"/>
      </c:lineChart>
      <c:catAx>
        <c:axId val="230570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09415"/>
        <c:crosses val="autoZero"/>
        <c:auto val="1"/>
        <c:lblAlgn val="ctr"/>
        <c:lblOffset val="100"/>
        <c:noMultiLvlLbl val="0"/>
      </c:catAx>
      <c:valAx>
        <c:axId val="230609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70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Blad1!$B$64</c:f>
              <c:strCache>
                <c:ptCount val="1"/>
                <c:pt idx="0">
                  <c:v>Consument pakketjes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numRef>
              <c:f>Blad1!$C$63:$I$63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Blad1!$C$64:$I$64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16166</c:v>
                </c:pt>
                <c:pt idx="4">
                  <c:v>13816</c:v>
                </c:pt>
                <c:pt idx="5">
                  <c:v>15414</c:v>
                </c:pt>
                <c:pt idx="6">
                  <c:v>25788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FF-40B2-A826-C059F2F43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0284552"/>
        <c:axId val="1810286600"/>
      </c:areaChart>
      <c:catAx>
        <c:axId val="1810284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0286600"/>
        <c:crosses val="autoZero"/>
        <c:auto val="1"/>
        <c:lblAlgn val="ctr"/>
        <c:lblOffset val="100"/>
        <c:noMultiLvlLbl val="0"/>
      </c:catAx>
      <c:valAx>
        <c:axId val="181028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02845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Blad1!$B$58</c:f>
              <c:strCache>
                <c:ptCount val="1"/>
                <c:pt idx="0">
                  <c:v>Horeca KG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cat>
            <c:numRef>
              <c:f>Blad1!$C$57:$I$57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Blad1!$C$58:$I$58</c:f>
              <c:numCache>
                <c:formatCode>General</c:formatCode>
                <c:ptCount val="7"/>
                <c:pt idx="0">
                  <c:v>6667</c:v>
                </c:pt>
                <c:pt idx="1">
                  <c:v>10000</c:v>
                </c:pt>
                <c:pt idx="2">
                  <c:v>2500</c:v>
                </c:pt>
                <c:pt idx="3">
                  <c:v>1887</c:v>
                </c:pt>
                <c:pt idx="4">
                  <c:v>3929</c:v>
                </c:pt>
                <c:pt idx="5">
                  <c:v>4563</c:v>
                </c:pt>
                <c:pt idx="6">
                  <c:v>6491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63-4CCD-B509-0A977DBAF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1287176"/>
        <c:axId val="92397063"/>
      </c:areaChart>
      <c:catAx>
        <c:axId val="1081287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397063"/>
        <c:crosses val="autoZero"/>
        <c:auto val="1"/>
        <c:lblAlgn val="ctr"/>
        <c:lblOffset val="100"/>
        <c:noMultiLvlLbl val="0"/>
      </c:catAx>
      <c:valAx>
        <c:axId val="92397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12871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Blad1!$B$67</c:f>
              <c:strCache>
                <c:ptCount val="1"/>
                <c:pt idx="0">
                  <c:v>Aantal Eberhardjes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numRef>
              <c:f>Blad1!$C$66:$I$66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Blad1!$C$67:$I$67</c:f>
              <c:numCache>
                <c:formatCode>General</c:formatCode>
                <c:ptCount val="7"/>
                <c:pt idx="0">
                  <c:v>666667</c:v>
                </c:pt>
                <c:pt idx="1">
                  <c:v>1000000</c:v>
                </c:pt>
                <c:pt idx="2">
                  <c:v>250000</c:v>
                </c:pt>
                <c:pt idx="3">
                  <c:v>528281</c:v>
                </c:pt>
                <c:pt idx="4">
                  <c:v>653699</c:v>
                </c:pt>
                <c:pt idx="5">
                  <c:v>898481</c:v>
                </c:pt>
                <c:pt idx="6">
                  <c:v>1339879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7-472C-BA7D-CA7ACCCD4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779464"/>
        <c:axId val="13781512"/>
      </c:areaChart>
      <c:catAx>
        <c:axId val="1377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81512"/>
        <c:crosses val="autoZero"/>
        <c:auto val="1"/>
        <c:lblAlgn val="ctr"/>
        <c:lblOffset val="100"/>
        <c:noMultiLvlLbl val="0"/>
      </c:catAx>
      <c:valAx>
        <c:axId val="1378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794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Opbrengst stichting en goede doel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Blad1!$B$70</c:f>
              <c:strCache>
                <c:ptCount val="1"/>
                <c:pt idx="0">
                  <c:v>Opbrengst horeca stg/goede doel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cat>
            <c:numRef>
              <c:f>Blad1!$C$69:$I$69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Blad1!$C$70:$I$70</c:f>
              <c:numCache>
                <c:formatCode>"€"\ #,##0.00</c:formatCode>
                <c:ptCount val="7"/>
                <c:pt idx="0">
                  <c:v>16667</c:v>
                </c:pt>
                <c:pt idx="1">
                  <c:v>25000</c:v>
                </c:pt>
                <c:pt idx="2">
                  <c:v>6250</c:v>
                </c:pt>
                <c:pt idx="3">
                  <c:v>2076</c:v>
                </c:pt>
                <c:pt idx="4">
                  <c:v>3331.35</c:v>
                </c:pt>
                <c:pt idx="5">
                  <c:v>5019.3</c:v>
                </c:pt>
                <c:pt idx="6">
                  <c:v>7139.99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73-4FD9-A9FA-76027AF8EB9F}"/>
            </c:ext>
          </c:extLst>
        </c:ser>
        <c:ser>
          <c:idx val="1"/>
          <c:order val="1"/>
          <c:tx>
            <c:strRef>
              <c:f>Blad1!$B$71</c:f>
              <c:strCache>
                <c:ptCount val="1"/>
                <c:pt idx="0">
                  <c:v>Opbrengst consument stg/goede doel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Blad1!$C$69:$I$69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Blad1!$C$71:$I$71</c:f>
              <c:numCache>
                <c:formatCode>"€"\ #,##0.00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5658.1</c:v>
                </c:pt>
                <c:pt idx="4">
                  <c:v>4835.6000000000004</c:v>
                </c:pt>
                <c:pt idx="5">
                  <c:v>5394.9</c:v>
                </c:pt>
                <c:pt idx="6">
                  <c:v>9025.7999999999993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73-4FD9-A9FA-76027AF8E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9895944"/>
        <c:axId val="1809899016"/>
      </c:barChart>
      <c:lineChart>
        <c:grouping val="standard"/>
        <c:varyColors val="0"/>
        <c:ser>
          <c:idx val="2"/>
          <c:order val="2"/>
          <c:tx>
            <c:strRef>
              <c:f>Blad1!$B$72</c:f>
              <c:strCache>
                <c:ptCount val="1"/>
                <c:pt idx="0">
                  <c:v>Totaal goede doel</c:v>
                </c:pt>
              </c:strCache>
            </c:strRef>
          </c:tx>
          <c:spPr>
            <a:ln w="28575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Blad1!$C$69:$I$69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Blad1!$C$72:$I$72</c:f>
              <c:numCache>
                <c:formatCode>"€"\ #,##0.00</c:formatCode>
                <c:ptCount val="7"/>
                <c:pt idx="0">
                  <c:v>16667</c:v>
                </c:pt>
                <c:pt idx="1">
                  <c:v>25000</c:v>
                </c:pt>
                <c:pt idx="2">
                  <c:v>6250</c:v>
                </c:pt>
                <c:pt idx="3">
                  <c:v>7734.21</c:v>
                </c:pt>
                <c:pt idx="4">
                  <c:v>8166.95</c:v>
                </c:pt>
                <c:pt idx="5">
                  <c:v>10414.200000000001</c:v>
                </c:pt>
                <c:pt idx="6">
                  <c:v>16165.79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73-4FD9-A9FA-76027AF8E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09895944"/>
        <c:axId val="1809899016"/>
      </c:lineChart>
      <c:catAx>
        <c:axId val="180989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899016"/>
        <c:crosses val="autoZero"/>
        <c:auto val="1"/>
        <c:lblAlgn val="ctr"/>
        <c:lblOffset val="100"/>
        <c:noMultiLvlLbl val="0"/>
      </c:catAx>
      <c:valAx>
        <c:axId val="180989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€&quot;\ 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89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Ambitie 2025 - verdubbeling bijdrage goede doel per kg</a:t>
            </a:r>
          </a:p>
        </c:rich>
      </c:tx>
      <c:layout>
        <c:manualLayout>
          <c:xMode val="edge"/>
          <c:yMode val="edge"/>
          <c:x val="0.13759903282505948"/>
          <c:y val="1.63539326006693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Blad1!$B$70</c:f>
              <c:strCache>
                <c:ptCount val="1"/>
                <c:pt idx="0">
                  <c:v>Opbrengst horeca stg/goede doel</c:v>
                </c:pt>
              </c:strCache>
            </c:strRef>
          </c:tx>
          <c:spPr>
            <a:solidFill>
              <a:srgbClr val="404040"/>
            </a:solidFill>
            <a:ln>
              <a:noFill/>
            </a:ln>
            <a:effectLst/>
          </c:spPr>
          <c:invertIfNegative val="0"/>
          <c:cat>
            <c:numRef>
              <c:f>Blad1!$C$69:$J$69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Blad1!$C$70:$J$70</c:f>
              <c:numCache>
                <c:formatCode>"€"\ #,##0.00</c:formatCode>
                <c:ptCount val="8"/>
                <c:pt idx="0">
                  <c:v>16667</c:v>
                </c:pt>
                <c:pt idx="1">
                  <c:v>25000</c:v>
                </c:pt>
                <c:pt idx="2">
                  <c:v>6250</c:v>
                </c:pt>
                <c:pt idx="3">
                  <c:v>2076</c:v>
                </c:pt>
                <c:pt idx="4">
                  <c:v>3331.35</c:v>
                </c:pt>
                <c:pt idx="5">
                  <c:v>5019.3</c:v>
                </c:pt>
                <c:pt idx="6">
                  <c:v>7139.99</c:v>
                </c:pt>
                <c:pt idx="7">
                  <c:v>14300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C4-4D9D-B096-5E381AF4167F}"/>
            </c:ext>
          </c:extLst>
        </c:ser>
        <c:ser>
          <c:idx val="1"/>
          <c:order val="1"/>
          <c:tx>
            <c:strRef>
              <c:f>Blad1!$B$71</c:f>
              <c:strCache>
                <c:ptCount val="1"/>
                <c:pt idx="0">
                  <c:v>Opbrengst consument stg/goede doel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numRef>
              <c:f>Blad1!$C$69:$J$69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Blad1!$C$71:$J$71</c:f>
              <c:numCache>
                <c:formatCode>"€"\ #,##0.00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5658.1</c:v>
                </c:pt>
                <c:pt idx="4">
                  <c:v>4835.6000000000004</c:v>
                </c:pt>
                <c:pt idx="5">
                  <c:v>5394.9</c:v>
                </c:pt>
                <c:pt idx="6">
                  <c:v>9025.7999999999993</c:v>
                </c:pt>
                <c:pt idx="7">
                  <c:v>10937.5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C4-4D9D-B096-5E381AF416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4691591"/>
        <c:axId val="954694151"/>
      </c:barChart>
      <c:lineChart>
        <c:grouping val="standard"/>
        <c:varyColors val="0"/>
        <c:ser>
          <c:idx val="2"/>
          <c:order val="2"/>
          <c:tx>
            <c:strRef>
              <c:f>Blad1!$B$72</c:f>
              <c:strCache>
                <c:ptCount val="1"/>
                <c:pt idx="0">
                  <c:v>Totaal goede doel</c:v>
                </c:pt>
              </c:strCache>
            </c:strRef>
          </c:tx>
          <c:spPr>
            <a:ln w="28575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Blad1!$C$69:$J$69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Blad1!$C$72:$J$72</c:f>
              <c:numCache>
                <c:formatCode>"€"\ #,##0.00</c:formatCode>
                <c:ptCount val="8"/>
                <c:pt idx="0">
                  <c:v>16667</c:v>
                </c:pt>
                <c:pt idx="1">
                  <c:v>25000</c:v>
                </c:pt>
                <c:pt idx="2">
                  <c:v>6250</c:v>
                </c:pt>
                <c:pt idx="3">
                  <c:v>7734.21</c:v>
                </c:pt>
                <c:pt idx="4">
                  <c:v>8166.95</c:v>
                </c:pt>
                <c:pt idx="5">
                  <c:v>10414.200000000001</c:v>
                </c:pt>
                <c:pt idx="6">
                  <c:v>16165.79</c:v>
                </c:pt>
                <c:pt idx="7">
                  <c:v>25237.5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C4-4D9D-B096-5E381AF416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4691591"/>
        <c:axId val="954694151"/>
      </c:lineChart>
      <c:catAx>
        <c:axId val="954691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4694151"/>
        <c:crosses val="autoZero"/>
        <c:auto val="1"/>
        <c:lblAlgn val="ctr"/>
        <c:lblOffset val="100"/>
        <c:noMultiLvlLbl val="0"/>
      </c:catAx>
      <c:valAx>
        <c:axId val="954694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€&quot;\ 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46915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B0867-6B09-4477-A90F-6FF924B43193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C50EC-AB32-4784-A331-8EB122EA31D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470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Hier </a:t>
            </a:r>
            <a:r>
              <a:rPr lang="en-US" dirty="0" err="1">
                <a:latin typeface="Calibri"/>
                <a:ea typeface="Calibri"/>
                <a:cs typeface="Calibri"/>
              </a:rPr>
              <a:t>meteen</a:t>
            </a:r>
            <a:r>
              <a:rPr lang="en-US" dirty="0">
                <a:latin typeface="Calibri"/>
                <a:ea typeface="Calibri"/>
                <a:cs typeface="Calibri"/>
              </a:rPr>
              <a:t> even </a:t>
            </a:r>
            <a:r>
              <a:rPr lang="en-US" dirty="0" err="1">
                <a:latin typeface="Calibri"/>
                <a:ea typeface="Calibri"/>
                <a:cs typeface="Calibri"/>
              </a:rPr>
              <a:t>benoemen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dat</a:t>
            </a:r>
            <a:r>
              <a:rPr lang="en-US" dirty="0">
                <a:latin typeface="Calibri"/>
                <a:ea typeface="Calibri"/>
                <a:cs typeface="Calibri"/>
              </a:rPr>
              <a:t> we </a:t>
            </a:r>
            <a:r>
              <a:rPr lang="en-US" dirty="0" err="1">
                <a:latin typeface="Calibri"/>
                <a:ea typeface="Calibri"/>
                <a:cs typeface="Calibri"/>
              </a:rPr>
              <a:t>een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grote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diversiteit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deelnemers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hebben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dat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dat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echt</a:t>
            </a:r>
            <a:r>
              <a:rPr lang="en-US" dirty="0">
                <a:latin typeface="Calibri"/>
                <a:ea typeface="Calibri"/>
                <a:cs typeface="Calibri"/>
              </a:rPr>
              <a:t> super is om </a:t>
            </a:r>
            <a:r>
              <a:rPr lang="en-US" dirty="0" err="1">
                <a:latin typeface="Calibri"/>
                <a:ea typeface="Calibri"/>
                <a:cs typeface="Calibri"/>
              </a:rPr>
              <a:t>te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zien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Welkom!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484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/>
              <a:t>Wat ons drijft… waarom we hier staan</a:t>
            </a: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Persoonlijke drijfveren </a:t>
            </a: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De lieve mensen zijn met meer…</a:t>
            </a:r>
          </a:p>
          <a:p>
            <a:endParaRPr lang="nl-NL" b="1">
              <a:latin typeface="Aptos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7991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Résa</a:t>
            </a:r>
            <a:r>
              <a:rPr lang="en-US">
                <a:latin typeface="Calibri"/>
                <a:ea typeface="Calibri"/>
                <a:cs typeface="Calibri"/>
              </a:rPr>
              <a:t>:</a:t>
            </a:r>
            <a:endParaRPr lang="nl-NL"/>
          </a:p>
          <a:p>
            <a:pPr marL="171450" indent="-171450">
              <a:buFont typeface="Calibri"/>
              <a:buChar char="-"/>
            </a:pPr>
            <a:r>
              <a:rPr lang="en-US" dirty="0" err="1">
                <a:latin typeface="Calibri"/>
                <a:ea typeface="Calibri"/>
                <a:cs typeface="Calibri"/>
              </a:rPr>
              <a:t>Transparantie</a:t>
            </a:r>
            <a:endParaRPr lang="en-US" dirty="0" err="1">
              <a:latin typeface="Aptos" panose="02110004020202020204"/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err="1">
                <a:latin typeface="Calibri"/>
                <a:ea typeface="Calibri"/>
                <a:cs typeface="Calibri"/>
              </a:rPr>
              <a:t>Eenvoud</a:t>
            </a:r>
            <a:r>
              <a:rPr lang="en-US">
                <a:latin typeface="Calibri"/>
                <a:ea typeface="Calibri"/>
                <a:cs typeface="Calibri"/>
              </a:rPr>
              <a:t> / </a:t>
            </a:r>
            <a:r>
              <a:rPr lang="en-US" err="1">
                <a:latin typeface="Calibri"/>
                <a:ea typeface="Calibri"/>
                <a:cs typeface="Calibri"/>
              </a:rPr>
              <a:t>laagdrempeligheid</a:t>
            </a:r>
            <a:endParaRPr lang="en-US" dirty="0" err="1">
              <a:latin typeface="Calibri"/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dirty="0" err="1">
                <a:latin typeface="Calibri"/>
                <a:ea typeface="Calibri"/>
                <a:cs typeface="Calibri"/>
              </a:rPr>
              <a:t>Simpel</a:t>
            </a:r>
            <a:r>
              <a:rPr lang="en-US" dirty="0">
                <a:latin typeface="Calibri"/>
                <a:ea typeface="Calibri"/>
                <a:cs typeface="Calibri"/>
              </a:rPr>
              <a:t> contact: kopje </a:t>
            </a:r>
            <a:r>
              <a:rPr lang="en-US" dirty="0" err="1">
                <a:latin typeface="Calibri"/>
                <a:ea typeface="Calibri"/>
                <a:cs typeface="Calibri"/>
              </a:rPr>
              <a:t>koffie</a:t>
            </a:r>
            <a:r>
              <a:rPr lang="en-US" dirty="0">
                <a:latin typeface="Calibri"/>
                <a:ea typeface="Calibri"/>
                <a:cs typeface="Calibri"/>
              </a:rPr>
              <a:t> met </a:t>
            </a:r>
            <a:r>
              <a:rPr lang="en-US" dirty="0" err="1">
                <a:latin typeface="Calibri"/>
                <a:ea typeface="Calibri"/>
                <a:cs typeface="Calibri"/>
              </a:rPr>
              <a:t>een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koekje</a:t>
            </a:r>
          </a:p>
          <a:p>
            <a:pPr marL="171450" indent="-171450">
              <a:buFont typeface="Calibri"/>
              <a:buChar char="-"/>
            </a:pPr>
            <a:r>
              <a:rPr lang="en-US" dirty="0">
                <a:latin typeface="Calibri"/>
                <a:ea typeface="Calibri"/>
                <a:cs typeface="Calibri"/>
              </a:rPr>
              <a:t>Open </a:t>
            </a:r>
            <a:r>
              <a:rPr lang="en-US" err="1">
                <a:latin typeface="Calibri"/>
                <a:ea typeface="Calibri"/>
                <a:cs typeface="Calibri"/>
              </a:rPr>
              <a:t>staan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voor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anderen</a:t>
            </a:r>
            <a:endParaRPr lang="en-US">
              <a:latin typeface="Calibri"/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err="1">
                <a:latin typeface="Calibri"/>
                <a:ea typeface="Calibri"/>
                <a:cs typeface="Calibri"/>
              </a:rPr>
              <a:t>Saamhorigheid</a:t>
            </a:r>
            <a:r>
              <a:rPr lang="en-US" dirty="0">
                <a:latin typeface="Calibri"/>
                <a:ea typeface="Calibri"/>
                <a:cs typeface="Calibri"/>
              </a:rPr>
              <a:t> – </a:t>
            </a:r>
            <a:r>
              <a:rPr lang="en-US" err="1">
                <a:latin typeface="Calibri"/>
                <a:ea typeface="Calibri"/>
                <a:cs typeface="Calibri"/>
              </a:rPr>
              <a:t>ongeacht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achtergrond</a:t>
            </a:r>
            <a:r>
              <a:rPr lang="en-US" dirty="0">
                <a:latin typeface="Calibri"/>
                <a:ea typeface="Calibri"/>
                <a:cs typeface="Calibri"/>
              </a:rPr>
              <a:t> – </a:t>
            </a:r>
            <a:r>
              <a:rPr lang="en-US" err="1">
                <a:latin typeface="Calibri"/>
                <a:ea typeface="Calibri"/>
                <a:cs typeface="Calibri"/>
              </a:rPr>
              <a:t>gedeeld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verdriet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en-US" dirty="0" err="1">
                <a:latin typeface="Calibri"/>
                <a:ea typeface="Calibri"/>
                <a:cs typeface="Calibri"/>
              </a:rPr>
              <a:t>Positiviteit</a:t>
            </a:r>
          </a:p>
          <a:p>
            <a:pPr marL="171450" indent="-171450">
              <a:buFont typeface="Calibri"/>
              <a:buChar char="-"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7549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1485F-0E22-3845-A104-7BB599DCBDA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490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1485F-0E22-3845-A104-7BB599DCBDA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62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1485F-0E22-3845-A104-7BB599DCBDA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250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1485F-0E22-3845-A104-7BB599DCBDA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902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Résa</a:t>
            </a:r>
            <a:r>
              <a:rPr lang="en-US" dirty="0">
                <a:latin typeface="Calibri"/>
                <a:ea typeface="Calibri"/>
                <a:cs typeface="Calibri"/>
              </a:rPr>
              <a:t>: 1e </a:t>
            </a:r>
            <a:r>
              <a:rPr lang="en-US" dirty="0" err="1">
                <a:latin typeface="Calibri"/>
                <a:ea typeface="Calibri"/>
                <a:cs typeface="Calibri"/>
              </a:rPr>
              <a:t>drie</a:t>
            </a:r>
          </a:p>
          <a:p>
            <a:r>
              <a:rPr lang="en-US" dirty="0" err="1">
                <a:latin typeface="Calibri"/>
                <a:ea typeface="Calibri"/>
                <a:cs typeface="Calibri"/>
              </a:rPr>
              <a:t>Evt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nog</a:t>
            </a:r>
            <a:r>
              <a:rPr lang="en-US" dirty="0">
                <a:latin typeface="Calibri"/>
                <a:ea typeface="Calibri"/>
                <a:cs typeface="Calibri"/>
              </a:rPr>
              <a:t> wat je </a:t>
            </a:r>
            <a:r>
              <a:rPr lang="en-US" dirty="0" err="1">
                <a:latin typeface="Calibri"/>
                <a:ea typeface="Calibri"/>
                <a:cs typeface="Calibri"/>
              </a:rPr>
              <a:t>geeft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krijg</a:t>
            </a:r>
            <a:r>
              <a:rPr lang="en-US" dirty="0">
                <a:latin typeface="Calibri"/>
                <a:ea typeface="Calibri"/>
                <a:cs typeface="Calibri"/>
              </a:rPr>
              <a:t> je </a:t>
            </a:r>
            <a:r>
              <a:rPr lang="en-US" dirty="0" err="1">
                <a:latin typeface="Calibri"/>
                <a:ea typeface="Calibri"/>
                <a:cs typeface="Calibri"/>
              </a:rPr>
              <a:t>terug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6637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Door verbinding met trouwe partners zoals </a:t>
            </a:r>
            <a:r>
              <a:rPr lang="nl-NL" err="1"/>
              <a:t>Holtkamp</a:t>
            </a:r>
            <a:r>
              <a:rPr lang="nl-NL"/>
              <a:t> Horeca, Vermaatgroep en NAHV belastingadviseurs zijn we er nog.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n samenwerking met Amsterdam Made zijn we goed zichtbaar als lokale maker en zijn we één van de tien officiële producten van 750 jaar Amsterdam.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>
              <a:latin typeface="Aptos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57299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CB8CA-38C1-FEFF-0CD0-8A9FFDDF4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3D09F93-B4D0-5C04-7E8C-756F978D8B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41D5571-408B-CB44-6A1C-BEB735D8F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/>
              <a:t>Door verbinding met City Sales, QSTA en Amsterdam Cadeau breidden we onze markt uit en zijn we online beschikbaar via webshop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/>
              <a:t>Introfood op de </a:t>
            </a:r>
            <a:r>
              <a:rPr lang="nl-NL" dirty="0" err="1"/>
              <a:t>horecava</a:t>
            </a:r>
            <a:r>
              <a:rPr lang="nl-NL" dirty="0"/>
              <a:t> – onder de aandacht brengen van producten die 'goed doen'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>
                <a:latin typeface="Aptos" panose="02110004020202020204"/>
                <a:ea typeface="Calibri"/>
                <a:cs typeface="Calibri"/>
              </a:rPr>
              <a:t>QSTA begin 2023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>
                <a:latin typeface="Aptos" panose="02110004020202020204"/>
                <a:ea typeface="Calibri"/>
                <a:cs typeface="Calibri"/>
              </a:rPr>
              <a:t>Introfood dec 2023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>
                <a:latin typeface="Aptos" panose="02110004020202020204"/>
                <a:ea typeface="Calibri"/>
                <a:cs typeface="Calibri"/>
              </a:rPr>
              <a:t>City sales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nl-NL">
              <a:latin typeface="Aptos" panose="02110004020202020204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740E75F-C1B6-DC51-21BE-E9FEFAD68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0676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Trots op alle namen die hier tussen staan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1261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Positief combinatie proeven en kopen</a:t>
            </a:r>
          </a:p>
          <a:p>
            <a:r>
              <a:rPr lang="nl-NL" dirty="0"/>
              <a:t>Groei, ook voor events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3951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Nog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aanpassen</a:t>
            </a:r>
            <a:r>
              <a:rPr lang="en-US">
                <a:latin typeface="Calibri"/>
                <a:ea typeface="Calibri"/>
                <a:cs typeface="Calibri"/>
              </a:rPr>
              <a:t> – </a:t>
            </a:r>
            <a:r>
              <a:rPr lang="en-US" err="1">
                <a:latin typeface="Calibri"/>
                <a:ea typeface="Calibri"/>
                <a:cs typeface="Calibri"/>
              </a:rPr>
              <a:t>foto</a:t>
            </a:r>
            <a:r>
              <a:rPr lang="en-US">
                <a:latin typeface="Calibri"/>
                <a:ea typeface="Calibri"/>
                <a:cs typeface="Calibri"/>
              </a:rPr>
              <a:t> in </a:t>
            </a:r>
            <a:r>
              <a:rPr lang="en-US" err="1">
                <a:latin typeface="Calibri"/>
                <a:ea typeface="Calibri"/>
                <a:cs typeface="Calibri"/>
              </a:rPr>
              <a:t>winkels</a:t>
            </a:r>
            <a:r>
              <a:rPr lang="en-US">
                <a:latin typeface="Calibri"/>
                <a:ea typeface="Calibri"/>
                <a:cs typeface="Calibri"/>
              </a:rPr>
              <a:t>?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9933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We leggen de basis voor een steeds groter assortiment wat we mét elkaar in de markt zetten om goed te doen. 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5411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F8AB6-484A-F4ED-E83A-DDAC9D36C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15F3E51-FCD2-B55A-6C10-654355031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D23400F-45D6-DFD6-183C-980DEE02A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We leggen de basis voor een steeds groter assortiment wat we mét elkaar in de markt zetten om goed te doen. 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20FB201-F578-33D5-712E-EEF85F462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3743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C7CEC-324E-E0A3-16FA-A5BBD014C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766BE69-3731-C02C-B197-A43EE308E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F8435E0-293B-9334-48C2-3DF9A3902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Hier </a:t>
            </a:r>
            <a:r>
              <a:rPr lang="en-US" err="1">
                <a:latin typeface="Calibri"/>
                <a:ea typeface="Calibri"/>
                <a:cs typeface="Calibri"/>
              </a:rPr>
              <a:t>zie</a:t>
            </a:r>
            <a:r>
              <a:rPr lang="en-US">
                <a:latin typeface="Calibri"/>
                <a:ea typeface="Calibri"/>
                <a:cs typeface="Calibri"/>
              </a:rPr>
              <a:t> je </a:t>
            </a:r>
            <a:r>
              <a:rPr lang="en-US" err="1">
                <a:latin typeface="Calibri"/>
                <a:ea typeface="Calibri"/>
                <a:cs typeface="Calibri"/>
              </a:rPr>
              <a:t>dat</a:t>
            </a:r>
            <a:r>
              <a:rPr lang="en-US">
                <a:latin typeface="Calibri"/>
                <a:ea typeface="Calibri"/>
                <a:cs typeface="Calibri"/>
              </a:rPr>
              <a:t> we net </a:t>
            </a:r>
            <a:r>
              <a:rPr lang="en-US" err="1">
                <a:latin typeface="Calibri"/>
                <a:ea typeface="Calibri"/>
                <a:cs typeface="Calibri"/>
              </a:rPr>
              <a:t>niet</a:t>
            </a:r>
            <a:r>
              <a:rPr lang="en-US">
                <a:latin typeface="Calibri"/>
                <a:ea typeface="Calibri"/>
                <a:cs typeface="Calibri"/>
              </a:rPr>
              <a:t> het </a:t>
            </a:r>
            <a:r>
              <a:rPr lang="en-US" err="1">
                <a:latin typeface="Calibri"/>
                <a:ea typeface="Calibri"/>
                <a:cs typeface="Calibri"/>
              </a:rPr>
              <a:t>hoogtepunt</a:t>
            </a:r>
            <a:r>
              <a:rPr lang="en-US">
                <a:latin typeface="Calibri"/>
                <a:ea typeface="Calibri"/>
                <a:cs typeface="Calibri"/>
              </a:rPr>
              <a:t> van 2019 </a:t>
            </a:r>
            <a:r>
              <a:rPr lang="en-US" err="1">
                <a:latin typeface="Calibri"/>
                <a:ea typeface="Calibri"/>
                <a:cs typeface="Calibri"/>
              </a:rPr>
              <a:t>halen</a:t>
            </a:r>
            <a:r>
              <a:rPr lang="en-US">
                <a:latin typeface="Calibri"/>
                <a:ea typeface="Calibri"/>
                <a:cs typeface="Calibri"/>
              </a:rPr>
              <a:t> in 2024, maar we </a:t>
            </a:r>
            <a:r>
              <a:rPr lang="en-US" err="1">
                <a:latin typeface="Calibri"/>
                <a:ea typeface="Calibri"/>
                <a:cs typeface="Calibri"/>
              </a:rPr>
              <a:t>zijn</a:t>
            </a:r>
            <a:r>
              <a:rPr lang="en-US">
                <a:latin typeface="Calibri"/>
                <a:ea typeface="Calibri"/>
                <a:cs typeface="Calibri"/>
              </a:rPr>
              <a:t> er </a:t>
            </a:r>
            <a:r>
              <a:rPr lang="en-US" err="1">
                <a:latin typeface="Calibri"/>
                <a:ea typeface="Calibri"/>
                <a:cs typeface="Calibri"/>
              </a:rPr>
              <a:t>wel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naar</a:t>
            </a:r>
            <a:r>
              <a:rPr lang="en-US">
                <a:latin typeface="Calibri"/>
                <a:ea typeface="Calibri"/>
                <a:cs typeface="Calibri"/>
              </a:rPr>
              <a:t> op </a:t>
            </a:r>
            <a:r>
              <a:rPr lang="en-US" err="1">
                <a:latin typeface="Calibri"/>
                <a:ea typeface="Calibri"/>
                <a:cs typeface="Calibri"/>
              </a:rPr>
              <a:t>weg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Vliegende start 2018 en 2019 &gt; 1000 kilo koek per maand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Start Corona periode 2020 &gt; 0 kilo koek per maand (3x!)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Tijdens Corona </a:t>
            </a:r>
            <a:r>
              <a:rPr lang="nl-NL" err="1"/>
              <a:t>crowdfunding</a:t>
            </a:r>
            <a:r>
              <a:rPr lang="nl-NL"/>
              <a:t> consumentenverpakking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Kleine eigen investering en professionaliseringsslag (eigen wals, verpakking professionaliseren, stichting verzelfstandigen)</a:t>
            </a: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Groei aantal verkooppunten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Opening eigen locatie op de </a:t>
            </a:r>
            <a:r>
              <a:rPr lang="nl-NL" err="1"/>
              <a:t>Oudezijds</a:t>
            </a:r>
            <a:r>
              <a:rPr lang="nl-NL"/>
              <a:t> Voorburgwal 74 </a:t>
            </a: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Corona-periode overleefd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Vanaf 2023 weer een grotere stijging in verkoop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/>
              <a:t>In 2024 zet de groei door…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BA24C6-0742-6D55-F775-2C0708252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9264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Deze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aantallen</a:t>
            </a:r>
            <a:r>
              <a:rPr lang="en-US">
                <a:latin typeface="Calibri"/>
                <a:ea typeface="Calibri"/>
                <a:cs typeface="Calibri"/>
              </a:rPr>
              <a:t> laten op 3 </a:t>
            </a:r>
            <a:r>
              <a:rPr lang="en-US" err="1">
                <a:latin typeface="Calibri"/>
                <a:ea typeface="Calibri"/>
                <a:cs typeface="Calibri"/>
              </a:rPr>
              <a:t>manieren</a:t>
            </a:r>
            <a:r>
              <a:rPr lang="en-US">
                <a:latin typeface="Calibri"/>
                <a:ea typeface="Calibri"/>
                <a:cs typeface="Calibri"/>
              </a:rPr>
              <a:t> de dips </a:t>
            </a:r>
            <a:r>
              <a:rPr lang="en-US" err="1">
                <a:latin typeface="Calibri"/>
                <a:ea typeface="Calibri"/>
                <a:cs typeface="Calibri"/>
              </a:rPr>
              <a:t>en</a:t>
            </a:r>
            <a:r>
              <a:rPr lang="en-US">
                <a:latin typeface="Calibri"/>
                <a:ea typeface="Calibri"/>
                <a:cs typeface="Calibri"/>
              </a:rPr>
              <a:t> de </a:t>
            </a:r>
            <a:r>
              <a:rPr lang="en-US" err="1">
                <a:latin typeface="Calibri"/>
                <a:ea typeface="Calibri"/>
                <a:cs typeface="Calibri"/>
              </a:rPr>
              <a:t>groei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zien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1508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Hier </a:t>
            </a:r>
            <a:r>
              <a:rPr lang="en-US" err="1">
                <a:latin typeface="Calibri"/>
                <a:ea typeface="Calibri"/>
                <a:cs typeface="Calibri"/>
              </a:rPr>
              <a:t>toelichten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dat</a:t>
            </a:r>
            <a:r>
              <a:rPr lang="en-US">
                <a:latin typeface="Calibri"/>
                <a:ea typeface="Calibri"/>
                <a:cs typeface="Calibri"/>
              </a:rPr>
              <a:t> we in de </a:t>
            </a:r>
            <a:r>
              <a:rPr lang="en-US" err="1">
                <a:latin typeface="Calibri"/>
                <a:ea typeface="Calibri"/>
                <a:cs typeface="Calibri"/>
              </a:rPr>
              <a:t>afgelopen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jaren</a:t>
            </a:r>
            <a:r>
              <a:rPr lang="en-US">
                <a:latin typeface="Calibri"/>
                <a:ea typeface="Calibri"/>
                <a:cs typeface="Calibri"/>
              </a:rPr>
              <a:t> de </a:t>
            </a:r>
            <a:r>
              <a:rPr lang="en-US" err="1">
                <a:latin typeface="Calibri"/>
                <a:ea typeface="Calibri"/>
                <a:cs typeface="Calibri"/>
              </a:rPr>
              <a:t>combinatie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goede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doel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stichting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moesten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aanhouden</a:t>
            </a:r>
            <a:r>
              <a:rPr lang="en-US">
                <a:latin typeface="Calibri"/>
                <a:ea typeface="Calibri"/>
                <a:cs typeface="Calibri"/>
              </a:rPr>
              <a:t> om </a:t>
            </a:r>
            <a:r>
              <a:rPr lang="en-US" err="1">
                <a:latin typeface="Calibri"/>
                <a:ea typeface="Calibri"/>
                <a:cs typeface="Calibri"/>
              </a:rPr>
              <a:t>te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kunnen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blijven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bestaan</a:t>
            </a:r>
            <a:r>
              <a:rPr lang="en-US">
                <a:latin typeface="Calibri"/>
                <a:ea typeface="Calibri"/>
                <a:cs typeface="Calibri"/>
              </a:rPr>
              <a:t>.</a:t>
            </a:r>
          </a:p>
          <a:p>
            <a:r>
              <a:rPr lang="en-US" err="1">
                <a:latin typeface="Calibri"/>
                <a:ea typeface="Calibri"/>
                <a:cs typeface="Calibri"/>
              </a:rPr>
              <a:t>Cijfers</a:t>
            </a:r>
            <a:r>
              <a:rPr lang="en-US">
                <a:latin typeface="Calibri"/>
                <a:ea typeface="Calibri"/>
                <a:cs typeface="Calibri"/>
              </a:rPr>
              <a:t> van </a:t>
            </a:r>
            <a:r>
              <a:rPr lang="en-US" err="1">
                <a:latin typeface="Calibri"/>
                <a:ea typeface="Calibri"/>
                <a:cs typeface="Calibri"/>
              </a:rPr>
              <a:t>donaties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probeer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ik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erbij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te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zoeken</a:t>
            </a:r>
            <a:r>
              <a:rPr lang="en-US">
                <a:latin typeface="Calibri"/>
                <a:ea typeface="Calibri"/>
                <a:cs typeface="Calibri"/>
              </a:rPr>
              <a:t> om de </a:t>
            </a:r>
            <a:r>
              <a:rPr lang="en-US" err="1">
                <a:latin typeface="Calibri"/>
                <a:ea typeface="Calibri"/>
                <a:cs typeface="Calibri"/>
              </a:rPr>
              <a:t>verdeling</a:t>
            </a:r>
            <a:r>
              <a:rPr lang="en-US">
                <a:latin typeface="Calibri"/>
                <a:ea typeface="Calibri"/>
                <a:cs typeface="Calibri"/>
              </a:rPr>
              <a:t> geld </a:t>
            </a:r>
            <a:r>
              <a:rPr lang="en-US" err="1">
                <a:latin typeface="Calibri"/>
                <a:ea typeface="Calibri"/>
                <a:cs typeface="Calibri"/>
              </a:rPr>
              <a:t>en</a:t>
            </a:r>
            <a:r>
              <a:rPr lang="en-US">
                <a:latin typeface="Calibri"/>
                <a:ea typeface="Calibri"/>
                <a:cs typeface="Calibri"/>
              </a:rPr>
              <a:t> natura </a:t>
            </a:r>
            <a:r>
              <a:rPr lang="en-US" err="1">
                <a:latin typeface="Calibri"/>
                <a:ea typeface="Calibri"/>
                <a:cs typeface="Calibri"/>
              </a:rPr>
              <a:t>te</a:t>
            </a:r>
            <a:r>
              <a:rPr lang="en-US">
                <a:latin typeface="Calibri"/>
                <a:ea typeface="Calibri"/>
                <a:cs typeface="Calibri"/>
              </a:rPr>
              <a:t> laten </a:t>
            </a:r>
            <a:r>
              <a:rPr lang="en-US" err="1">
                <a:latin typeface="Calibri"/>
                <a:ea typeface="Calibri"/>
                <a:cs typeface="Calibri"/>
              </a:rPr>
              <a:t>zien</a:t>
            </a:r>
            <a:r>
              <a:rPr lang="en-US">
                <a:latin typeface="Calibri"/>
                <a:ea typeface="Calibri"/>
                <a:cs typeface="Calibri"/>
              </a:rPr>
              <a:t>.</a:t>
            </a:r>
          </a:p>
          <a:p>
            <a:r>
              <a:rPr lang="en-US" err="1">
                <a:latin typeface="Calibri"/>
                <a:ea typeface="Calibri"/>
                <a:cs typeface="Calibri"/>
              </a:rPr>
              <a:t>Zie</a:t>
            </a:r>
            <a:r>
              <a:rPr lang="en-US">
                <a:latin typeface="Calibri"/>
                <a:ea typeface="Calibri"/>
                <a:cs typeface="Calibri"/>
              </a:rPr>
              <a:t> Excel </a:t>
            </a:r>
            <a:r>
              <a:rPr lang="en-US" err="1">
                <a:latin typeface="Calibri"/>
                <a:ea typeface="Calibri"/>
                <a:cs typeface="Calibri"/>
              </a:rPr>
              <a:t>ook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2334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/>
              <a:t>Projecten in natura, zoals de traktatie bij de Vrijheidsmaaltijden. </a:t>
            </a:r>
            <a:endParaRPr lang="en-US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/>
              <a:t>De koekjes van #verbinding bij projecten gedurende het jaar zoals bijv. het diner van ‘A </a:t>
            </a:r>
            <a:r>
              <a:rPr lang="nl-NL" dirty="0" err="1"/>
              <a:t>beautifull</a:t>
            </a:r>
            <a:r>
              <a:rPr lang="nl-NL" dirty="0"/>
              <a:t> mess’</a:t>
            </a:r>
            <a:endParaRPr lang="en-US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/>
              <a:t>Koekjes voor kerstpakketten voor minder bedeelden</a:t>
            </a:r>
            <a:endParaRPr lang="en-US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nl-NL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/>
              <a:t>Kortom, laagdrempelige projecten om bij te dragen aan verbinding.</a:t>
            </a:r>
            <a:endParaRPr lang="en-US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/>
              <a:t>Bv ook </a:t>
            </a:r>
            <a:r>
              <a:rPr lang="nl-NL" dirty="0" err="1"/>
              <a:t>Beautiful</a:t>
            </a:r>
            <a:r>
              <a:rPr lang="nl-NL" dirty="0"/>
              <a:t> Mess 13 feb nog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/>
              <a:t>Mensen Maken Amsterdam</a:t>
            </a:r>
            <a:endParaRPr lang="en-US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nl-NL" dirty="0"/>
              <a:t>Kyra van Hoof</a:t>
            </a:r>
            <a:endParaRPr lang="en-US" dirty="0"/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04315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Hier </a:t>
            </a:r>
            <a:r>
              <a:rPr lang="en-US" err="1">
                <a:latin typeface="Calibri"/>
                <a:ea typeface="Calibri"/>
                <a:cs typeface="Calibri"/>
              </a:rPr>
              <a:t>vraag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aan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publiek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voor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uitbreiding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assortiment</a:t>
            </a:r>
            <a:r>
              <a:rPr lang="en-US">
                <a:latin typeface="Calibri"/>
                <a:ea typeface="Calibri"/>
                <a:cs typeface="Calibri"/>
              </a:rPr>
              <a:t> – </a:t>
            </a:r>
            <a:r>
              <a:rPr lang="en-US" err="1">
                <a:latin typeface="Calibri"/>
                <a:ea typeface="Calibri"/>
                <a:cs typeface="Calibri"/>
              </a:rPr>
              <a:t>uit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losse</a:t>
            </a:r>
            <a:r>
              <a:rPr lang="en-US">
                <a:latin typeface="Calibri"/>
                <a:ea typeface="Calibri"/>
                <a:cs typeface="Calibri"/>
              </a:rPr>
              <a:t> pols </a:t>
            </a:r>
            <a:r>
              <a:rPr lang="en-US" err="1">
                <a:latin typeface="Calibri"/>
                <a:ea typeface="Calibri"/>
                <a:cs typeface="Calibri"/>
              </a:rPr>
              <a:t>roepen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Hier </a:t>
            </a:r>
            <a:r>
              <a:rPr lang="en-US" err="1">
                <a:latin typeface="Calibri"/>
                <a:ea typeface="Calibri"/>
                <a:cs typeface="Calibri"/>
              </a:rPr>
              <a:t>vraag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mario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naar</a:t>
            </a:r>
            <a:r>
              <a:rPr lang="en-US">
                <a:latin typeface="Calibri"/>
                <a:ea typeface="Calibri"/>
                <a:cs typeface="Calibri"/>
              </a:rPr>
              <a:t> logo </a:t>
            </a:r>
            <a:r>
              <a:rPr lang="en-US" err="1">
                <a:latin typeface="Calibri"/>
                <a:ea typeface="Calibri"/>
                <a:cs typeface="Calibri"/>
              </a:rPr>
              <a:t>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uitleg</a:t>
            </a:r>
            <a:r>
              <a:rPr lang="en-US">
                <a:latin typeface="Calibri"/>
                <a:ea typeface="Calibri"/>
                <a:cs typeface="Calibri"/>
              </a:rPr>
              <a:t> merchandise</a:t>
            </a:r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534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F4A5D-3B6C-D297-7942-5F36B8FD1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19D3987-6609-3D71-6BA2-B565DB861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14AB2F6-A1DD-DCC1-AD51-4578F434F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Nog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overleggen</a:t>
            </a:r>
            <a:r>
              <a:rPr lang="en-US">
                <a:latin typeface="Calibri"/>
                <a:ea typeface="Calibri"/>
                <a:cs typeface="Calibri"/>
              </a:rPr>
              <a:t> wat </a:t>
            </a:r>
            <a:r>
              <a:rPr lang="en-US" err="1">
                <a:latin typeface="Calibri"/>
                <a:ea typeface="Calibri"/>
                <a:cs typeface="Calibri"/>
              </a:rPr>
              <a:t>hier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te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zeggen</a:t>
            </a:r>
            <a:r>
              <a:rPr lang="en-US">
                <a:latin typeface="Calibri"/>
                <a:ea typeface="Calibri"/>
                <a:cs typeface="Calibri"/>
              </a:rPr>
              <a:t> – </a:t>
            </a:r>
            <a:r>
              <a:rPr lang="en-US" err="1">
                <a:latin typeface="Calibri"/>
                <a:ea typeface="Calibri"/>
                <a:cs typeface="Calibri"/>
              </a:rPr>
              <a:t>vertellen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waar</a:t>
            </a:r>
            <a:r>
              <a:rPr lang="en-US">
                <a:latin typeface="Calibri"/>
                <a:ea typeface="Calibri"/>
                <a:cs typeface="Calibri"/>
              </a:rPr>
              <a:t> geld </a:t>
            </a:r>
            <a:r>
              <a:rPr lang="en-US" err="1">
                <a:latin typeface="Calibri"/>
                <a:ea typeface="Calibri"/>
                <a:cs typeface="Calibri"/>
              </a:rPr>
              <a:t>goede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doel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naartoe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gaat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en</a:t>
            </a:r>
            <a:r>
              <a:rPr lang="en-US">
                <a:latin typeface="Calibri"/>
                <a:ea typeface="Calibri"/>
                <a:cs typeface="Calibri"/>
              </a:rPr>
              <a:t> wat </a:t>
            </a:r>
            <a:r>
              <a:rPr lang="en-US" err="1">
                <a:latin typeface="Calibri"/>
                <a:ea typeface="Calibri"/>
                <a:cs typeface="Calibri"/>
              </a:rPr>
              <a:t>onze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ambities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zijn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vwb</a:t>
            </a:r>
            <a:r>
              <a:rPr lang="en-US">
                <a:latin typeface="Calibri"/>
                <a:ea typeface="Calibri"/>
                <a:cs typeface="Calibri"/>
              </a:rPr>
              <a:t> de </a:t>
            </a:r>
            <a:r>
              <a:rPr lang="en-US" err="1">
                <a:latin typeface="Calibri"/>
                <a:ea typeface="Calibri"/>
                <a:cs typeface="Calibri"/>
              </a:rPr>
              <a:t>stichting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ook</a:t>
            </a:r>
            <a:r>
              <a:rPr lang="en-US">
                <a:latin typeface="Calibri"/>
                <a:ea typeface="Calibri"/>
                <a:cs typeface="Calibri"/>
              </a:rPr>
              <a:t>.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Ook </a:t>
            </a:r>
            <a:r>
              <a:rPr lang="en-US" err="1">
                <a:latin typeface="Calibri"/>
                <a:ea typeface="Calibri"/>
                <a:cs typeface="Calibri"/>
              </a:rPr>
              <a:t>overzicht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donaties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afgelopen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jaren</a:t>
            </a:r>
            <a:r>
              <a:rPr lang="en-US">
                <a:latin typeface="Calibri"/>
                <a:ea typeface="Calibri"/>
                <a:cs typeface="Calibri"/>
              </a:rPr>
              <a:t> geld </a:t>
            </a:r>
            <a:r>
              <a:rPr lang="en-US" err="1">
                <a:latin typeface="Calibri"/>
                <a:ea typeface="Calibri"/>
                <a:cs typeface="Calibri"/>
              </a:rPr>
              <a:t>en</a:t>
            </a:r>
            <a:r>
              <a:rPr lang="en-US">
                <a:latin typeface="Calibri"/>
                <a:ea typeface="Calibri"/>
                <a:cs typeface="Calibri"/>
              </a:rPr>
              <a:t> natura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In 2018 – 2020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10.500 </a:t>
            </a:r>
            <a:r>
              <a:rPr lang="en-US" err="1">
                <a:latin typeface="Calibri"/>
                <a:ea typeface="Calibri"/>
                <a:cs typeface="Calibri"/>
              </a:rPr>
              <a:t>donatie</a:t>
            </a:r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Verder in natura </a:t>
            </a:r>
            <a:r>
              <a:rPr lang="en-US" err="1">
                <a:latin typeface="Calibri"/>
                <a:ea typeface="Calibri"/>
                <a:cs typeface="Calibri"/>
              </a:rPr>
              <a:t>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opzetten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stichting</a:t>
            </a:r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2021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1500 euro Fonds </a:t>
            </a:r>
            <a:r>
              <a:rPr lang="en-US" err="1">
                <a:latin typeface="Calibri"/>
                <a:ea typeface="Calibri"/>
                <a:cs typeface="Calibri"/>
              </a:rPr>
              <a:t>voor</a:t>
            </a:r>
            <a:r>
              <a:rPr lang="en-US">
                <a:latin typeface="Calibri"/>
                <a:ea typeface="Calibri"/>
                <a:cs typeface="Calibri"/>
              </a:rPr>
              <a:t> Centrum</a:t>
            </a:r>
          </a:p>
          <a:p>
            <a:r>
              <a:rPr lang="en-US" err="1">
                <a:latin typeface="Calibri"/>
                <a:ea typeface="Calibri"/>
                <a:cs typeface="Calibri"/>
              </a:rPr>
              <a:t>Donaties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/>
              <a:t>Kansen die we zien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/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nl-NL"/>
              <a:t>Inzet locatie in ‘het hart van de stad’ voor verbindende initiatieven.</a:t>
            </a:r>
            <a:endParaRPr lang="en-US"/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nl-NL"/>
              <a:t>‘Zorg goed voor onze stad en voor elkaar’ kent iedere Amsterdammer, hier kun je veel mee.</a:t>
            </a:r>
            <a:endParaRPr lang="en-US"/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nl-NL"/>
              <a:t>Behoefte aan (zichtbare) verbinding is gegroeid.</a:t>
            </a:r>
            <a:endParaRPr lang="en-US"/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nl-NL"/>
              <a:t>Groeien in samenwerking met de gemeente Amsterdam &gt; 750 JR</a:t>
            </a:r>
            <a:endParaRPr lang="en-US"/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nl-NL"/>
              <a:t>Verbinding met commerciële organisaties door schaalvergroting.</a:t>
            </a:r>
            <a:endParaRPr lang="en-US"/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nl-NL"/>
              <a:t>… </a:t>
            </a:r>
            <a:endParaRPr lang="en-US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/>
          </a:p>
          <a:p>
            <a:endParaRPr lang="en-US"/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4ED89B9-375B-2897-4C97-A14736347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62492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/>
              <a:t>Geen grote marketing budgetten</a:t>
            </a:r>
            <a:endParaRPr lang="en-US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/>
              <a:t>Maar… succes vanuit verbinding!</a:t>
            </a:r>
            <a:endParaRPr lang="en-US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nl-NL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/>
              <a:t>Wij leveren een kant en klare actie aan voor al onze afnemers om op te vallen tijdens het 750 jubileumjaar!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22544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Periode</a:t>
            </a:r>
            <a:r>
              <a:rPr lang="en-US" dirty="0">
                <a:latin typeface="Calibri"/>
                <a:ea typeface="Calibri"/>
                <a:cs typeface="Calibri"/>
              </a:rPr>
              <a:t> 2021 – 2024 – </a:t>
            </a:r>
            <a:r>
              <a:rPr lang="en-US" dirty="0" err="1">
                <a:latin typeface="Calibri"/>
                <a:ea typeface="Calibri"/>
                <a:cs typeface="Calibri"/>
              </a:rPr>
              <a:t>prachtige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plek</a:t>
            </a:r>
            <a:r>
              <a:rPr lang="en-US" dirty="0">
                <a:latin typeface="Calibri"/>
                <a:ea typeface="Calibri"/>
                <a:cs typeface="Calibri"/>
              </a:rPr>
              <a:t> – hart van Amsterdam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De Oude Kerk – de </a:t>
            </a:r>
            <a:r>
              <a:rPr lang="en-US" err="1">
                <a:latin typeface="Calibri"/>
                <a:ea typeface="Calibri"/>
                <a:cs typeface="Calibri"/>
              </a:rPr>
              <a:t>huiskamer</a:t>
            </a:r>
            <a:r>
              <a:rPr lang="en-US" dirty="0">
                <a:latin typeface="Calibri"/>
                <a:ea typeface="Calibri"/>
                <a:cs typeface="Calibri"/>
              </a:rPr>
              <a:t> van Amsterdam</a:t>
            </a:r>
          </a:p>
          <a:p>
            <a:r>
              <a:rPr lang="en-US" dirty="0" err="1">
                <a:latin typeface="Calibri"/>
                <a:ea typeface="Calibri"/>
                <a:cs typeface="Calibri"/>
              </a:rPr>
              <a:t>Zichtbaarheid</a:t>
            </a:r>
            <a:r>
              <a:rPr lang="en-US" dirty="0">
                <a:latin typeface="Calibri"/>
                <a:ea typeface="Calibri"/>
                <a:cs typeface="Calibri"/>
              </a:rPr>
              <a:t>  in </a:t>
            </a:r>
            <a:r>
              <a:rPr lang="en-US" dirty="0" err="1">
                <a:latin typeface="Calibri"/>
                <a:ea typeface="Calibri"/>
                <a:cs typeface="Calibri"/>
              </a:rPr>
              <a:t>Coronatijd</a:t>
            </a:r>
            <a:r>
              <a:rPr lang="en-US" dirty="0">
                <a:latin typeface="Calibri"/>
                <a:ea typeface="Calibri"/>
                <a:cs typeface="Calibri"/>
              </a:rPr>
              <a:t> – </a:t>
            </a:r>
            <a:r>
              <a:rPr lang="en-US" dirty="0" err="1">
                <a:latin typeface="Calibri"/>
                <a:ea typeface="Calibri"/>
                <a:cs typeface="Calibri"/>
              </a:rPr>
              <a:t>dichtbij</a:t>
            </a:r>
            <a:r>
              <a:rPr lang="en-US" dirty="0"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latin typeface="Calibri"/>
                <a:ea typeface="Calibri"/>
                <a:cs typeface="Calibri"/>
              </a:rPr>
              <a:t>Amsterdammer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Heel </a:t>
            </a:r>
            <a:r>
              <a:rPr lang="en-US" dirty="0" err="1">
                <a:latin typeface="Calibri"/>
                <a:ea typeface="Calibri"/>
                <a:cs typeface="Calibri"/>
              </a:rPr>
              <a:t>prettige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samenwerking</a:t>
            </a:r>
            <a:r>
              <a:rPr lang="en-US" dirty="0">
                <a:latin typeface="Calibri"/>
                <a:ea typeface="Calibri"/>
                <a:cs typeface="Calibri"/>
              </a:rPr>
              <a:t> met Oude Kerk </a:t>
            </a:r>
            <a:r>
              <a:rPr lang="en-US" dirty="0" err="1">
                <a:latin typeface="Calibri"/>
                <a:ea typeface="Calibri"/>
                <a:cs typeface="Calibri"/>
              </a:rPr>
              <a:t>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groep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vrijwilligers</a:t>
            </a:r>
            <a:r>
              <a:rPr lang="en-US" dirty="0">
                <a:latin typeface="Calibri"/>
                <a:ea typeface="Calibri"/>
                <a:cs typeface="Calibri"/>
              </a:rPr>
              <a:t> in de </a:t>
            </a:r>
            <a:r>
              <a:rPr lang="en-US" dirty="0" err="1">
                <a:latin typeface="Calibri"/>
                <a:ea typeface="Calibri"/>
                <a:cs typeface="Calibri"/>
              </a:rPr>
              <a:t>winkel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50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79396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Capital C – de </a:t>
            </a:r>
            <a:r>
              <a:rPr lang="en-US" dirty="0" err="1"/>
              <a:t>oude</a:t>
            </a:r>
            <a:r>
              <a:rPr lang="en-US" dirty="0"/>
              <a:t> </a:t>
            </a:r>
            <a:r>
              <a:rPr lang="en-US" dirty="0" err="1"/>
              <a:t>Diamantbeurs</a:t>
            </a:r>
            <a:r>
              <a:rPr lang="en-US" dirty="0"/>
              <a:t> door </a:t>
            </a:r>
            <a:r>
              <a:rPr lang="en-US" dirty="0" err="1"/>
              <a:t>initiatiefnemer</a:t>
            </a:r>
            <a:r>
              <a:rPr lang="en-US" dirty="0"/>
              <a:t> Willem </a:t>
            </a:r>
            <a:r>
              <a:rPr lang="en-US" dirty="0" err="1"/>
              <a:t>Sijthoff</a:t>
            </a:r>
            <a:r>
              <a:rPr lang="en-US" dirty="0"/>
              <a:t> (</a:t>
            </a:r>
            <a:r>
              <a:rPr lang="en-US" dirty="0" err="1"/>
              <a:t>samen</a:t>
            </a:r>
            <a:r>
              <a:rPr lang="en-US" dirty="0"/>
              <a:t> met Cor </a:t>
            </a:r>
            <a:r>
              <a:rPr lang="en-US" dirty="0" err="1"/>
              <a:t>Zadelhoff</a:t>
            </a:r>
            <a:r>
              <a:rPr lang="en-US" dirty="0"/>
              <a:t>) </a:t>
            </a:r>
            <a:r>
              <a:rPr lang="en-US" dirty="0" err="1"/>
              <a:t>terug</a:t>
            </a:r>
            <a:r>
              <a:rPr lang="en-US" dirty="0"/>
              <a:t> </a:t>
            </a:r>
            <a:r>
              <a:rPr lang="en-US" dirty="0" err="1"/>
              <a:t>gegeven</a:t>
            </a:r>
            <a:r>
              <a:rPr lang="en-US" dirty="0"/>
              <a:t> </a:t>
            </a:r>
            <a:r>
              <a:rPr lang="en-US" dirty="0" err="1"/>
              <a:t>aan</a:t>
            </a:r>
            <a:r>
              <a:rPr lang="en-US" dirty="0"/>
              <a:t> de stad: </a:t>
            </a:r>
            <a:r>
              <a:rPr lang="en-US" dirty="0" err="1"/>
              <a:t>plek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creativiteit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kunst</a:t>
            </a:r>
          </a:p>
          <a:p>
            <a:r>
              <a:rPr lang="en-US" dirty="0"/>
              <a:t>De C van </a:t>
            </a:r>
            <a:r>
              <a:rPr lang="en-US" dirty="0" err="1"/>
              <a:t>Creativiteit</a:t>
            </a:r>
            <a:r>
              <a:rPr lang="en-US" dirty="0"/>
              <a:t>, Caring </a:t>
            </a:r>
            <a:r>
              <a:rPr lang="en-US" dirty="0" err="1"/>
              <a:t>en</a:t>
            </a:r>
            <a:r>
              <a:rPr lang="en-US" dirty="0"/>
              <a:t> Cookies ;-)</a:t>
            </a:r>
          </a:p>
          <a:p>
            <a:r>
              <a:rPr lang="en-US" err="1">
                <a:latin typeface="Calibri"/>
                <a:ea typeface="Calibri"/>
                <a:cs typeface="Calibri"/>
              </a:rPr>
              <a:t>Opnieuw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een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huiskamer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voor</a:t>
            </a:r>
            <a:r>
              <a:rPr lang="en-US">
                <a:latin typeface="Calibri"/>
                <a:ea typeface="Calibri"/>
                <a:cs typeface="Calibri"/>
              </a:rPr>
              <a:t> Amsterdam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Fan van </a:t>
            </a:r>
            <a:r>
              <a:rPr lang="en-US" dirty="0" err="1">
                <a:latin typeface="Calibri"/>
                <a:ea typeface="Calibri"/>
                <a:cs typeface="Calibri"/>
              </a:rPr>
              <a:t>onze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koekjes</a:t>
            </a:r>
            <a:r>
              <a:rPr lang="en-US" dirty="0">
                <a:latin typeface="Calibri"/>
                <a:ea typeface="Calibri"/>
                <a:cs typeface="Calibri"/>
              </a:rPr>
              <a:t>, je </a:t>
            </a:r>
            <a:r>
              <a:rPr lang="en-US" dirty="0" err="1">
                <a:latin typeface="Calibri"/>
                <a:ea typeface="Calibri"/>
                <a:cs typeface="Calibri"/>
              </a:rPr>
              <a:t>krijgt</a:t>
            </a:r>
            <a:r>
              <a:rPr lang="en-US" dirty="0">
                <a:latin typeface="Calibri"/>
                <a:ea typeface="Calibri"/>
                <a:cs typeface="Calibri"/>
              </a:rPr>
              <a:t> ze </a:t>
            </a:r>
            <a:r>
              <a:rPr lang="en-US" dirty="0" err="1">
                <a:latin typeface="Calibri"/>
                <a:ea typeface="Calibri"/>
                <a:cs typeface="Calibri"/>
              </a:rPr>
              <a:t>hier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bij</a:t>
            </a:r>
            <a:r>
              <a:rPr lang="en-US" dirty="0"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latin typeface="Calibri"/>
                <a:ea typeface="Calibri"/>
                <a:cs typeface="Calibri"/>
              </a:rPr>
              <a:t>koffie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kunt</a:t>
            </a:r>
            <a:r>
              <a:rPr lang="en-US" dirty="0">
                <a:latin typeface="Calibri"/>
                <a:ea typeface="Calibri"/>
                <a:cs typeface="Calibri"/>
              </a:rPr>
              <a:t> ze </a:t>
            </a:r>
            <a:r>
              <a:rPr lang="en-US" dirty="0" err="1">
                <a:latin typeface="Calibri"/>
                <a:ea typeface="Calibri"/>
                <a:cs typeface="Calibri"/>
              </a:rPr>
              <a:t>kopen</a:t>
            </a:r>
            <a:r>
              <a:rPr lang="en-US" dirty="0">
                <a:latin typeface="Calibri"/>
                <a:ea typeface="Calibri"/>
                <a:cs typeface="Calibri"/>
              </a:rPr>
              <a:t> in de shop.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C50EC-AB32-4784-A331-8EB122EA31D2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816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51343D-EA98-3E42-A45F-ED18DDE0A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F316DC7-8F4D-F240-8354-6641B09E6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D82236-66BF-BB47-B51D-03D78A0D0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6AD32B-CCAD-FD41-A3CC-00BDF7E0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44877B-A6BC-B743-819B-7CC91467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530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1D46A-B0D0-564A-B13D-59770C69B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5496AE-842E-8E4B-9BCE-423D0A258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975FE76-09EC-064B-9E65-E7CDA090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95F099-0FBD-4E44-888E-E60A6D9C1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CE2B22-76E7-A643-88D2-8B3544A8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939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37B0E-0296-A24A-A6D6-FE3DF4E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FBDE75-C083-E944-A3CA-E4715DFC7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C1C52F-1F4A-044C-8E6E-C9FA6311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5D4D98E-848D-8346-9982-48625D6AE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AD7D1B-B9C9-AB45-8C01-DD2634F28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332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AC8B3A-5275-7D43-A323-65E75A23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CACA96-D90B-5947-9FFB-63497B80B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97983D8-C23C-6649-B2AD-F08A6ABB3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7A270B-4B7F-CE4C-8F40-F0AD5E2E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A5320A8-168C-3749-A91B-8FF0EEDDF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2E366A-FF96-3D4C-A5FE-F47B990F5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182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A7578-6E2D-A540-8A27-9F9544EB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5B4C70-C6DC-C344-A6C6-2FD6156D0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3E9BB9-46BF-CD4C-90E2-1BFC23636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5DC7076-5285-B546-BCA8-BF60821EB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58858EF-03AE-D043-98E5-91CA3A8B2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22F34C1-4D2D-B546-9DD6-5D31DD461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01AD78C-4E43-AA42-A530-2D017FC8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62326F5-9598-E24C-8470-0345AD1B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273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53A5F-5595-AD44-8AC6-C8995CC4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FCF3074-507E-C44C-BFD6-9FB4ABDE1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75AA6F-977B-8E40-9D60-3D2243FA4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261F969-23DD-8649-8852-F900ACFC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833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61CEBB-C072-FC44-89C2-55C3C0EE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7A3BEBD-548D-D64B-BDC9-841CD3E9D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231E0F-2C32-B34C-A738-2025ABB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637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71F65-B372-5C41-ABB7-4386B75A1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CF6F98-8698-A345-ADB7-7B36FFD65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5EC1268-037F-8447-8DA9-A3D9B9F25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75CCD2-8B4C-B54E-900E-CAE80B4D1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986FA97-C852-8049-8B0F-866C5CD3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B12DAA-BB51-3C43-869B-FC36CA0F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44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2FE592-AEFA-EA4C-8684-3AD448CFF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1AFF655-A27A-2447-99DB-EEED24625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775FE8-EC59-B240-B5A3-B2F2D0A31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81C415-6BA8-FB4A-B999-B819BF1F0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2F38D4A-1053-B24F-B4D5-7744714F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4D8D620-FA07-5041-A274-70357CAD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706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764250-CDFB-8641-91A8-6E778932D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DC73B3E-9634-6B4A-9DFE-A936E68A7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A0D6E5-D6A9-9A4B-A80C-8E105DB7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049DD9-F392-BC46-8413-B6696DD0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3D2D64-F292-C743-BD20-776E9E92F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111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74069D5-9854-B24B-9AE6-CD56B6B2C6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BAB2784-BCCB-4D41-AE2D-4612EC4C3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673E51-6BF7-BD4A-A096-62D913BDD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DF7B1E-C545-CA4C-92CA-E7F237B0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87B9C8-D482-484B-BB5E-0D399918D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71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51343D-EA98-3E42-A45F-ED18DDE0A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F316DC7-8F4D-F240-8354-6641B09E6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D82236-66BF-BB47-B51D-03D78A0D0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6AD32B-CCAD-FD41-A3CC-00BDF7E0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44877B-A6BC-B743-819B-7CC91467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032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91D46A-B0D0-564A-B13D-59770C69B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5496AE-842E-8E4B-9BCE-423D0A258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975FE76-09EC-064B-9E65-E7CDA090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95F099-0FBD-4E44-888E-E60A6D9C1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CE2B22-76E7-A643-88D2-8B3544A8E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818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F37B0E-0296-A24A-A6D6-FE3DF4E2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FBDE75-C083-E944-A3CA-E4715DFC7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C1C52F-1F4A-044C-8E6E-C9FA6311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5D4D98E-848D-8346-9982-48625D6AE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AD7D1B-B9C9-AB45-8C01-DD2634F28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318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AC8B3A-5275-7D43-A323-65E75A236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CACA96-D90B-5947-9FFB-63497B80B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97983D8-C23C-6649-B2AD-F08A6ABB3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7A270B-4B7F-CE4C-8F40-F0AD5E2E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A5320A8-168C-3749-A91B-8FF0EEDDF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2E366A-FF96-3D4C-A5FE-F47B990F5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235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0A7578-6E2D-A540-8A27-9F9544EB0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B5B4C70-C6DC-C344-A6C6-2FD6156D0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03E9BB9-46BF-CD4C-90E2-1BFC23636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5DC7076-5285-B546-BCA8-BF60821EB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58858EF-03AE-D043-98E5-91CA3A8B2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22F34C1-4D2D-B546-9DD6-5D31DD461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01AD78C-4E43-AA42-A530-2D017FC8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62326F5-9598-E24C-8470-0345AD1B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401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53A5F-5595-AD44-8AC6-C8995CC4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FCF3074-507E-C44C-BFD6-9FB4ABDE1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975AA6F-977B-8E40-9D60-3D2243FA4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261F969-23DD-8649-8852-F900ACFC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011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61CEBB-C072-FC44-89C2-55C3C0EE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7A3BEBD-548D-D64B-BDC9-841CD3E9D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231E0F-2C32-B34C-A738-2025ABB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68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71F65-B372-5C41-ABB7-4386B75A1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CF6F98-8698-A345-ADB7-7B36FFD65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5EC1268-037F-8447-8DA9-A3D9B9F25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75CCD2-8B4C-B54E-900E-CAE80B4D1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986FA97-C852-8049-8B0F-866C5CD3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9B12DAA-BB51-3C43-869B-FC36CA0F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783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2FE592-AEFA-EA4C-8684-3AD448CFF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1AFF655-A27A-2447-99DB-EEED24625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775FE8-EC59-B240-B5A3-B2F2D0A31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81C415-6BA8-FB4A-B999-B819BF1F0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2F38D4A-1053-B24F-B4D5-7744714FB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4D8D620-FA07-5041-A274-70357CAD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903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764250-CDFB-8641-91A8-6E778932D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DC73B3E-9634-6B4A-9DFE-A936E68A7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A0D6E5-D6A9-9A4B-A80C-8E105DB7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049DD9-F392-BC46-8413-B6696DD07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3D2D64-F292-C743-BD20-776E9E92F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643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74069D5-9854-B24B-9AE6-CD56B6B2C6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BAB2784-BCCB-4D41-AE2D-4612EC4C3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673E51-6BF7-BD4A-A096-62D913BDD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DF7B1E-C545-CA4C-92CA-E7F237B0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87B9C8-D482-484B-BB5E-0D399918D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912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2A0327A-52E3-C74F-8DBC-4A9669BB1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763AB64-6C7C-D641-92E3-0AEBD281C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18D9FD-BD6E-6742-B1CF-F48FCAFA0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B14255-8584-FC4B-986D-B88B60E89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E4F673-6D7C-D144-BB48-4AD411B80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138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2A0327A-52E3-C74F-8DBC-4A9669BB1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763AB64-6C7C-D641-92E3-0AEBD281C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518D9FD-BD6E-6742-B1CF-F48FCAFA09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D4BD6-C8D1-ED4D-B801-C9A735C6E432}" type="datetimeFigureOut">
              <a:rPr lang="nl-NL" smtClean="0"/>
              <a:t>13-5-2025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B14255-8584-FC4B-986D-B88B60E89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E4F673-6D7C-D144-BB48-4AD411B80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E82EB-EB06-4E4D-AEFF-0C9F5F24A3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285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jpeg"/><Relationship Id="rId4" Type="http://schemas.microsoft.com/office/2007/relationships/hdphoto" Target="../media/hdphoto1.wdp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2.png"/><Relationship Id="rId7" Type="http://schemas.openxmlformats.org/officeDocument/2006/relationships/image" Target="../media/image25.png"/><Relationship Id="rId12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eg"/><Relationship Id="rId11" Type="http://schemas.openxmlformats.org/officeDocument/2006/relationships/image" Target="../media/image37.jpeg"/><Relationship Id="rId5" Type="http://schemas.openxmlformats.org/officeDocument/2006/relationships/image" Target="../media/image34.tiff"/><Relationship Id="rId10" Type="http://schemas.openxmlformats.org/officeDocument/2006/relationships/image" Target="../media/image36.jpeg"/><Relationship Id="rId4" Type="http://schemas.openxmlformats.org/officeDocument/2006/relationships/image" Target="../media/image33.jpe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6.jpeg"/><Relationship Id="rId3" Type="http://schemas.openxmlformats.org/officeDocument/2006/relationships/image" Target="../media/image39.jpeg"/><Relationship Id="rId7" Type="http://schemas.microsoft.com/office/2007/relationships/hdphoto" Target="../media/hdphoto2.wdp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44.jpeg"/><Relationship Id="rId5" Type="http://schemas.openxmlformats.org/officeDocument/2006/relationships/image" Target="../media/image41.jpeg"/><Relationship Id="rId15" Type="http://schemas.openxmlformats.org/officeDocument/2006/relationships/image" Target="../media/image47.jpe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42.png"/><Relationship Id="rId1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0.jpeg"/><Relationship Id="rId7" Type="http://schemas.openxmlformats.org/officeDocument/2006/relationships/image" Target="../media/image25.png"/><Relationship Id="rId12" Type="http://schemas.openxmlformats.org/officeDocument/2006/relationships/image" Target="../media/image5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jpeg"/><Relationship Id="rId11" Type="http://schemas.openxmlformats.org/officeDocument/2006/relationships/image" Target="../media/image55.jpeg"/><Relationship Id="rId5" Type="http://schemas.openxmlformats.org/officeDocument/2006/relationships/image" Target="../media/image52.jpeg"/><Relationship Id="rId10" Type="http://schemas.openxmlformats.org/officeDocument/2006/relationships/image" Target="../media/image54.jpeg"/><Relationship Id="rId4" Type="http://schemas.openxmlformats.org/officeDocument/2006/relationships/image" Target="../media/image51.jpe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26" Type="http://schemas.openxmlformats.org/officeDocument/2006/relationships/image" Target="../media/image90.png"/><Relationship Id="rId3" Type="http://schemas.openxmlformats.org/officeDocument/2006/relationships/image" Target="../media/image3.png"/><Relationship Id="rId21" Type="http://schemas.openxmlformats.org/officeDocument/2006/relationships/image" Target="../media/image85.png"/><Relationship Id="rId34" Type="http://schemas.openxmlformats.org/officeDocument/2006/relationships/image" Target="../media/image9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5" Type="http://schemas.openxmlformats.org/officeDocument/2006/relationships/image" Target="../media/image89.png"/><Relationship Id="rId33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29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24" Type="http://schemas.openxmlformats.org/officeDocument/2006/relationships/image" Target="../media/image88.png"/><Relationship Id="rId32" Type="http://schemas.openxmlformats.org/officeDocument/2006/relationships/image" Target="../media/image96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28" Type="http://schemas.openxmlformats.org/officeDocument/2006/relationships/image" Target="../media/image92.png"/><Relationship Id="rId36" Type="http://schemas.openxmlformats.org/officeDocument/2006/relationships/image" Target="../media/image99.png"/><Relationship Id="rId10" Type="http://schemas.openxmlformats.org/officeDocument/2006/relationships/image" Target="../media/image74.svg"/><Relationship Id="rId19" Type="http://schemas.openxmlformats.org/officeDocument/2006/relationships/image" Target="../media/image83.png"/><Relationship Id="rId31" Type="http://schemas.openxmlformats.org/officeDocument/2006/relationships/image" Target="../media/image95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Relationship Id="rId27" Type="http://schemas.openxmlformats.org/officeDocument/2006/relationships/image" Target="../media/image91.png"/><Relationship Id="rId30" Type="http://schemas.openxmlformats.org/officeDocument/2006/relationships/image" Target="../media/image94.png"/><Relationship Id="rId35" Type="http://schemas.openxmlformats.org/officeDocument/2006/relationships/image" Target="../media/image98.svg"/><Relationship Id="rId8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5.png"/><Relationship Id="rId18" Type="http://schemas.openxmlformats.org/officeDocument/2006/relationships/image" Target="../media/image109.png"/><Relationship Id="rId26" Type="http://schemas.openxmlformats.org/officeDocument/2006/relationships/image" Target="../media/image117.png"/><Relationship Id="rId3" Type="http://schemas.openxmlformats.org/officeDocument/2006/relationships/image" Target="../media/image3.png"/><Relationship Id="rId21" Type="http://schemas.openxmlformats.org/officeDocument/2006/relationships/image" Target="../media/image112.png"/><Relationship Id="rId7" Type="http://schemas.openxmlformats.org/officeDocument/2006/relationships/image" Target="../media/image103.png"/><Relationship Id="rId12" Type="http://schemas.openxmlformats.org/officeDocument/2006/relationships/image" Target="../media/image77.png"/><Relationship Id="rId17" Type="http://schemas.openxmlformats.org/officeDocument/2006/relationships/image" Target="../media/image85.png"/><Relationship Id="rId25" Type="http://schemas.openxmlformats.org/officeDocument/2006/relationships/image" Target="../media/image11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08.png"/><Relationship Id="rId20" Type="http://schemas.openxmlformats.org/officeDocument/2006/relationships/image" Target="../media/image111.png"/><Relationship Id="rId29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11" Type="http://schemas.openxmlformats.org/officeDocument/2006/relationships/image" Target="../media/image90.png"/><Relationship Id="rId24" Type="http://schemas.openxmlformats.org/officeDocument/2006/relationships/image" Target="../media/image115.png"/><Relationship Id="rId5" Type="http://schemas.openxmlformats.org/officeDocument/2006/relationships/image" Target="../media/image101.jpeg"/><Relationship Id="rId15" Type="http://schemas.openxmlformats.org/officeDocument/2006/relationships/image" Target="../media/image107.png"/><Relationship Id="rId23" Type="http://schemas.openxmlformats.org/officeDocument/2006/relationships/image" Target="../media/image114.png"/><Relationship Id="rId28" Type="http://schemas.openxmlformats.org/officeDocument/2006/relationships/image" Target="../media/image119.png"/><Relationship Id="rId10" Type="http://schemas.openxmlformats.org/officeDocument/2006/relationships/image" Target="../media/image88.png"/><Relationship Id="rId19" Type="http://schemas.openxmlformats.org/officeDocument/2006/relationships/image" Target="../media/image110.png"/><Relationship Id="rId4" Type="http://schemas.openxmlformats.org/officeDocument/2006/relationships/image" Target="../media/image100.jpeg"/><Relationship Id="rId9" Type="http://schemas.openxmlformats.org/officeDocument/2006/relationships/image" Target="../media/image83.png"/><Relationship Id="rId14" Type="http://schemas.openxmlformats.org/officeDocument/2006/relationships/image" Target="../media/image106.svg"/><Relationship Id="rId22" Type="http://schemas.openxmlformats.org/officeDocument/2006/relationships/image" Target="../media/image113.png"/><Relationship Id="rId27" Type="http://schemas.openxmlformats.org/officeDocument/2006/relationships/image" Target="../media/image11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22.png"/><Relationship Id="rId7" Type="http://schemas.openxmlformats.org/officeDocument/2006/relationships/image" Target="../media/image124.png"/><Relationship Id="rId12" Type="http://schemas.openxmlformats.org/officeDocument/2006/relationships/image" Target="../media/image127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26.png"/><Relationship Id="rId5" Type="http://schemas.openxmlformats.org/officeDocument/2006/relationships/image" Target="../media/image123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1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1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0.jpeg"/><Relationship Id="rId5" Type="http://schemas.openxmlformats.org/officeDocument/2006/relationships/image" Target="../media/image129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5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jpeg"/><Relationship Id="rId4" Type="http://schemas.openxmlformats.org/officeDocument/2006/relationships/image" Target="../media/image1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eg"/><Relationship Id="rId13" Type="http://schemas.openxmlformats.org/officeDocument/2006/relationships/image" Target="../media/image152.jpeg"/><Relationship Id="rId3" Type="http://schemas.openxmlformats.org/officeDocument/2006/relationships/image" Target="../media/image142.jpeg"/><Relationship Id="rId7" Type="http://schemas.openxmlformats.org/officeDocument/2006/relationships/image" Target="../media/image146.jpeg"/><Relationship Id="rId12" Type="http://schemas.openxmlformats.org/officeDocument/2006/relationships/image" Target="../media/image15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jpeg"/><Relationship Id="rId11" Type="http://schemas.openxmlformats.org/officeDocument/2006/relationships/image" Target="../media/image150.jpeg"/><Relationship Id="rId5" Type="http://schemas.openxmlformats.org/officeDocument/2006/relationships/image" Target="../media/image144.jpeg"/><Relationship Id="rId10" Type="http://schemas.openxmlformats.org/officeDocument/2006/relationships/image" Target="../media/image149.jpeg"/><Relationship Id="rId4" Type="http://schemas.openxmlformats.org/officeDocument/2006/relationships/image" Target="../media/image143.jpeg"/><Relationship Id="rId9" Type="http://schemas.openxmlformats.org/officeDocument/2006/relationships/image" Target="../media/image1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7" Type="http://schemas.openxmlformats.org/officeDocument/2006/relationships/image" Target="../media/image1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0.jpeg"/><Relationship Id="rId4" Type="http://schemas.openxmlformats.org/officeDocument/2006/relationships/image" Target="../media/image1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5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170.jpeg"/><Relationship Id="rId5" Type="http://schemas.openxmlformats.org/officeDocument/2006/relationships/image" Target="../media/image164.jpeg"/><Relationship Id="rId10" Type="http://schemas.openxmlformats.org/officeDocument/2006/relationships/image" Target="../media/image169.png"/><Relationship Id="rId4" Type="http://schemas.openxmlformats.org/officeDocument/2006/relationships/image" Target="../media/image163.jpeg"/><Relationship Id="rId9" Type="http://schemas.openxmlformats.org/officeDocument/2006/relationships/image" Target="../media/image16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6.png"/><Relationship Id="rId4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jpeg"/><Relationship Id="rId3" Type="http://schemas.openxmlformats.org/officeDocument/2006/relationships/image" Target="../media/image3.png"/><Relationship Id="rId7" Type="http://schemas.openxmlformats.org/officeDocument/2006/relationships/image" Target="../media/image18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10" Type="http://schemas.microsoft.com/office/2007/relationships/hdphoto" Target="../media/hdphoto10.wdp"/><Relationship Id="rId4" Type="http://schemas.openxmlformats.org/officeDocument/2006/relationships/image" Target="../media/image177.png"/><Relationship Id="rId9" Type="http://schemas.openxmlformats.org/officeDocument/2006/relationships/image" Target="../media/image18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1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pn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859460-65C2-9F43-B1AE-30068A7B0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99AE770-07E7-F943-A7D9-4DAFB6BC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7ACC528-141F-4FB6-BE73-7EE19E174B47}"/>
              </a:ext>
            </a:extLst>
          </p:cNvPr>
          <p:cNvSpPr txBox="1"/>
          <p:nvPr/>
        </p:nvSpPr>
        <p:spPr>
          <a:xfrm>
            <a:off x="0" y="4521752"/>
            <a:ext cx="12192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Dank voor de uitnodiging!</a:t>
            </a:r>
          </a:p>
        </p:txBody>
      </p:sp>
    </p:spTree>
    <p:extLst>
      <p:ext uri="{BB962C8B-B14F-4D97-AF65-F5344CB8AC3E}">
        <p14:creationId xmlns:p14="http://schemas.microsoft.com/office/powerpoint/2010/main" val="380065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3E80-C219-6EF3-BBA5-10573D84D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6CAE08-F355-8F57-58A1-BE90319BF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</a:rPr>
              <a:t>Agenda dinsdag 13 mei van 13:00 tot 14:30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0F5956-19F1-BEFC-E13E-161E60E19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3028" y="1866831"/>
            <a:ext cx="7143871" cy="3506358"/>
          </a:xfrm>
        </p:spPr>
        <p:txBody>
          <a:bodyPr>
            <a:normAutofit/>
          </a:bodyPr>
          <a:lstStyle/>
          <a:p>
            <a:r>
              <a:rPr lang="nl-NL" dirty="0"/>
              <a:t>Welkom en korte introductie</a:t>
            </a:r>
          </a:p>
          <a:p>
            <a:r>
              <a:rPr lang="nl-NL" dirty="0"/>
              <a:t>Het verhaal van de </a:t>
            </a:r>
            <a:r>
              <a:rPr lang="nl-NL" dirty="0" err="1"/>
              <a:t>Eberhardjes</a:t>
            </a:r>
            <a:endParaRPr lang="nl-NL" dirty="0"/>
          </a:p>
          <a:p>
            <a:r>
              <a:rPr lang="nl-NL" dirty="0"/>
              <a:t>Feiten en cijfers tot nu toe</a:t>
            </a:r>
          </a:p>
          <a:p>
            <a:r>
              <a:rPr lang="nl-NL" dirty="0"/>
              <a:t>Goede doelen en Mensen Maken Amsterdam</a:t>
            </a:r>
          </a:p>
          <a:p>
            <a:r>
              <a:rPr lang="nl-NL" dirty="0"/>
              <a:t>Mogelijkheden D&amp;B</a:t>
            </a:r>
          </a:p>
          <a:p>
            <a:r>
              <a:rPr lang="nl-NL" dirty="0"/>
              <a:t>Hoe verder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A1A71A-B309-7188-BA5F-3C91C6ED364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D1987BF3-EA63-9B90-1F2C-5F0BB94AB700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 descr="Afbeelding met hart, Valentijnsdag, Karmijn, rood&#10;&#10;Automatisch gegenereerde beschrijving">
            <a:extLst>
              <a:ext uri="{FF2B5EF4-FFF2-40B4-BE49-F238E27FC236}">
                <a16:creationId xmlns:a16="http://schemas.microsoft.com/office/drawing/2014/main" id="{C964A638-BD42-FFE2-BEB6-6CFAA47908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550" t="10924" r="23302" b="22755"/>
          <a:stretch/>
        </p:blipFill>
        <p:spPr>
          <a:xfrm>
            <a:off x="714399" y="1685402"/>
            <a:ext cx="3593620" cy="2999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308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A81CA-BB88-6F29-9D47-C9AA6BC14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E7B35B1C-B6D6-7CFF-0836-C62348411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953C58-52CF-AD68-6FDE-CB3DC90E9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3A3E1BB-259D-77FE-C9D2-8F837CBD461D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B83BBF1-B401-BDA6-DB10-FE2615EC8F83}"/>
              </a:ext>
            </a:extLst>
          </p:cNvPr>
          <p:cNvSpPr txBox="1"/>
          <p:nvPr/>
        </p:nvSpPr>
        <p:spPr>
          <a:xfrm>
            <a:off x="0" y="4354655"/>
            <a:ext cx="12192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 voorstellen</a:t>
            </a:r>
          </a:p>
        </p:txBody>
      </p:sp>
      <p:pic>
        <p:nvPicPr>
          <p:cNvPr id="2050" name="Picture 2" descr="Afbeelding met persoon, bank, buiten, zitten&#10;&#10;Automatisch gegenereerde beschrijving">
            <a:extLst>
              <a:ext uri="{FF2B5EF4-FFF2-40B4-BE49-F238E27FC236}">
                <a16:creationId xmlns:a16="http://schemas.microsoft.com/office/drawing/2014/main" id="{C0794849-2E37-C041-F348-568AB6538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4829">
            <a:off x="507146" y="3333919"/>
            <a:ext cx="3218392" cy="2724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65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FF59C-7EC1-9919-3104-A39B847A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35B84E4-7F39-45D8-B70C-B2BA6A01BE1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CD59BAD0-3033-50C4-BB4D-E11A52B1B8F0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Tijdelijke aanduiding voor inhoud 6">
            <a:extLst>
              <a:ext uri="{FF2B5EF4-FFF2-40B4-BE49-F238E27FC236}">
                <a16:creationId xmlns:a16="http://schemas.microsoft.com/office/drawing/2014/main" id="{4B286FD0-3BF3-DA67-B7D8-E4F43E035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0029" y="3791917"/>
            <a:ext cx="1526042" cy="1425540"/>
          </a:xfrm>
          <a:prstGeom prst="rect">
            <a:avLst/>
          </a:prstGeom>
        </p:spPr>
      </p:pic>
      <p:pic>
        <p:nvPicPr>
          <p:cNvPr id="5" name="Afbeelding 4" descr="Afbeelding met kleding, persoon, schoeisel, gebouw&#10;&#10;Door AI gegenereerde inhoud is mogelijk onjuist.">
            <a:extLst>
              <a:ext uri="{FF2B5EF4-FFF2-40B4-BE49-F238E27FC236}">
                <a16:creationId xmlns:a16="http://schemas.microsoft.com/office/drawing/2014/main" id="{4E8C55A1-C818-5169-1C4B-6CFFE1BE6E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565" y="287404"/>
            <a:ext cx="3803092" cy="5068313"/>
          </a:xfrm>
          <a:prstGeom prst="rect">
            <a:avLst/>
          </a:prstGeom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710BFB94-87AC-D484-5C74-D25BA9B7B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00" y="866119"/>
            <a:ext cx="6139543" cy="4351338"/>
          </a:xfrm>
        </p:spPr>
        <p:txBody>
          <a:bodyPr/>
          <a:lstStyle/>
          <a:p>
            <a:pPr marL="0" indent="0">
              <a:buNone/>
            </a:pPr>
            <a:r>
              <a:rPr lang="nl-NL" b="1"/>
              <a:t>Wat ons persoonlijk drijft…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Ineke Kuiper</a:t>
            </a:r>
          </a:p>
          <a:p>
            <a:pPr marL="0" indent="0">
              <a:buNone/>
            </a:pPr>
            <a:r>
              <a:rPr lang="nl-NL" err="1"/>
              <a:t>Résalieke</a:t>
            </a:r>
            <a:r>
              <a:rPr lang="nl-NL"/>
              <a:t> Vlieger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/>
              <a:t>‘De lieve mensen zijn met meer…’</a:t>
            </a:r>
          </a:p>
        </p:txBody>
      </p:sp>
    </p:spTree>
    <p:extLst>
      <p:ext uri="{BB962C8B-B14F-4D97-AF65-F5344CB8AC3E}">
        <p14:creationId xmlns:p14="http://schemas.microsoft.com/office/powerpoint/2010/main" val="296782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D32E2C39-EFF8-FE42-9F60-2074776B8B31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 descr="Afbeelding met tekst, schermopname, Onlineadvertenties, grafische vormgeving&#10;&#10;Automatisch gegenereerde beschrijving">
            <a:extLst>
              <a:ext uri="{FF2B5EF4-FFF2-40B4-BE49-F238E27FC236}">
                <a16:creationId xmlns:a16="http://schemas.microsoft.com/office/drawing/2014/main" id="{82F69AEA-051F-8FC6-8183-C214FF5D55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81" t="16816" r="1181" b="8783"/>
          <a:stretch/>
        </p:blipFill>
        <p:spPr>
          <a:xfrm>
            <a:off x="8249309" y="236065"/>
            <a:ext cx="3150717" cy="5204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128FE845-7067-D8D0-064A-FAE9F2579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968" y="5736979"/>
            <a:ext cx="5441447" cy="1021128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Blije gezichten als resultaat </a:t>
            </a:r>
            <a:endParaRPr lang="nl-NL" sz="3200" b="1">
              <a:highlight>
                <a:srgbClr val="FFFF00"/>
              </a:highlight>
              <a:latin typeface="+mn-lt"/>
              <a:ea typeface="Calibri"/>
              <a:cs typeface="Calibri"/>
            </a:endParaRPr>
          </a:p>
        </p:txBody>
      </p:sp>
      <p:pic>
        <p:nvPicPr>
          <p:cNvPr id="5" name="Tijdelijke aanduiding voor inhoud 3" descr="Afbeelding met tekst, schermopname, software, Computerpictogram&#10;&#10;Door AI gegenereerde inhoud is mogelijk onjuist.">
            <a:extLst>
              <a:ext uri="{FF2B5EF4-FFF2-40B4-BE49-F238E27FC236}">
                <a16:creationId xmlns:a16="http://schemas.microsoft.com/office/drawing/2014/main" id="{31042C80-FD5B-240C-94D2-1CE55CCB4D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35931" t="15232" r="34483" b="8278"/>
          <a:stretch/>
        </p:blipFill>
        <p:spPr>
          <a:xfrm>
            <a:off x="693879" y="237067"/>
            <a:ext cx="3244564" cy="5263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Afbeelding 5" descr="Afbeelding met tekst, collage, schermopname, grafische vormgeving&#10;&#10;Automatisch gegenereerde beschrijving">
            <a:extLst>
              <a:ext uri="{FF2B5EF4-FFF2-40B4-BE49-F238E27FC236}">
                <a16:creationId xmlns:a16="http://schemas.microsoft.com/office/drawing/2014/main" id="{4D090CFB-22F1-1CB3-9BE7-EB40DB8394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152" r="-619" b="18246"/>
          <a:stretch/>
        </p:blipFill>
        <p:spPr>
          <a:xfrm>
            <a:off x="4360296" y="266833"/>
            <a:ext cx="3617812" cy="5205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176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BCD18-7DD6-FBA3-6C92-8AE0937CD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07CE78F4-F2B9-5C96-1BE5-79587DEFA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6ED6313-D2AE-847C-7E35-4D9DB613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D450497-A4D7-F328-36C7-A92BB0A0555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6122D45-B259-0DE6-C99C-0814C48CD24D}"/>
              </a:ext>
            </a:extLst>
          </p:cNvPr>
          <p:cNvSpPr txBox="1"/>
          <p:nvPr/>
        </p:nvSpPr>
        <p:spPr>
          <a:xfrm>
            <a:off x="0" y="4372514"/>
            <a:ext cx="12192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Hoe het begon…</a:t>
            </a:r>
          </a:p>
        </p:txBody>
      </p:sp>
    </p:spTree>
    <p:extLst>
      <p:ext uri="{BB962C8B-B14F-4D97-AF65-F5344CB8AC3E}">
        <p14:creationId xmlns:p14="http://schemas.microsoft.com/office/powerpoint/2010/main" val="9038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E1E6AC8E-AA4C-4049-8AFA-7F61E412E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41653" y="1449092"/>
            <a:ext cx="4580147" cy="2572034"/>
          </a:xfrm>
          <a:prstGeom prst="rect">
            <a:avLst/>
          </a:prstGeom>
        </p:spPr>
      </p:pic>
      <p:pic>
        <p:nvPicPr>
          <p:cNvPr id="15" name="Afbeelding 14" descr="Afbeelding met gebouw, buiten, persoon, tekst&#10;&#10;Automatisch gegenereerde beschrijving">
            <a:extLst>
              <a:ext uri="{FF2B5EF4-FFF2-40B4-BE49-F238E27FC236}">
                <a16:creationId xmlns:a16="http://schemas.microsoft.com/office/drawing/2014/main" id="{0036A94B-BAD1-974C-B3C8-C31CBBFD6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301" y="527887"/>
            <a:ext cx="4580147" cy="4689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B373BAB7-DBCA-0B41-8EEA-22ACE5D22806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Tijdelijke aanduiding voor inhoud 6">
            <a:extLst>
              <a:ext uri="{FF2B5EF4-FFF2-40B4-BE49-F238E27FC236}">
                <a16:creationId xmlns:a16="http://schemas.microsoft.com/office/drawing/2014/main" id="{CE45A467-A684-44B7-D2E7-6391E1D4A9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0029" y="3791917"/>
            <a:ext cx="1526042" cy="142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4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Afbeelding 2" descr="Afbeelding met tafel, binnen, gebouw, vloer&#10;&#10;Automatisch gegenereerde beschrijving">
            <a:extLst>
              <a:ext uri="{FF2B5EF4-FFF2-40B4-BE49-F238E27FC236}">
                <a16:creationId xmlns:a16="http://schemas.microsoft.com/office/drawing/2014/main" id="{C4042979-4608-134B-9632-91E4653D7B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41" r="24924"/>
          <a:stretch/>
        </p:blipFill>
        <p:spPr>
          <a:xfrm>
            <a:off x="8214463" y="463468"/>
            <a:ext cx="3361431" cy="4699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1FD85A5-3B69-DD46-BA22-FADF8C5DD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05" y="463468"/>
            <a:ext cx="3192669" cy="3192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3690AAD-5CCB-874F-BE52-FA773974E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06" y="2774358"/>
            <a:ext cx="3192669" cy="2400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BA66196F-0C53-564B-9D10-EFE9B05F8D03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persoon, binnen, staand, person&#10;&#10;Automatisch gegenereerde beschrijving">
            <a:extLst>
              <a:ext uri="{FF2B5EF4-FFF2-40B4-BE49-F238E27FC236}">
                <a16:creationId xmlns:a16="http://schemas.microsoft.com/office/drawing/2014/main" id="{11CDF20F-4F84-3B87-6724-DBADF357416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2102" t="4144" r="-280" b="-4144"/>
          <a:stretch/>
        </p:blipFill>
        <p:spPr>
          <a:xfrm>
            <a:off x="4625184" y="444444"/>
            <a:ext cx="2872769" cy="4669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Afbeelding 5" descr="Afbeelding met mes, tafel&#10;&#10;Automatisch gegenereerde beschrijving">
            <a:extLst>
              <a:ext uri="{FF2B5EF4-FFF2-40B4-BE49-F238E27FC236}">
                <a16:creationId xmlns:a16="http://schemas.microsoft.com/office/drawing/2014/main" id="{224B8E17-B5D8-9265-9D11-03E9E9850A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5184" y="3750238"/>
            <a:ext cx="2872769" cy="143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626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kop, koffie, tafel, zitten&#10;&#10;Automatisch gegenereerde beschrijving">
            <a:extLst>
              <a:ext uri="{FF2B5EF4-FFF2-40B4-BE49-F238E27FC236}">
                <a16:creationId xmlns:a16="http://schemas.microsoft.com/office/drawing/2014/main" id="{36E3E3E6-5581-214D-8B08-E1B709653E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97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5937" b="-7916"/>
          <a:stretch/>
        </p:blipFill>
        <p:spPr>
          <a:xfrm rot="11701819">
            <a:off x="6546038" y="1851829"/>
            <a:ext cx="2240745" cy="2688956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67E89959-2E9F-C54E-946C-DC74B871EB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1866">
            <a:off x="6221637" y="1707352"/>
            <a:ext cx="2770184" cy="3261278"/>
          </a:xfrm>
          <a:prstGeom prst="rect">
            <a:avLst/>
          </a:prstGeom>
          <a:effectLst/>
        </p:spPr>
      </p:pic>
      <p:pic>
        <p:nvPicPr>
          <p:cNvPr id="25" name="Afbeelding 24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0ABD996B-B800-9A4F-901F-98F192CDAE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 radius="6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573" t="-256" b="-5805"/>
          <a:stretch/>
        </p:blipFill>
        <p:spPr>
          <a:xfrm rot="8750043">
            <a:off x="3332104" y="2020014"/>
            <a:ext cx="2389590" cy="2902293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C5940C2-B765-4F48-BE01-32214D73D0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67762">
            <a:off x="3102541" y="1943591"/>
            <a:ext cx="2770184" cy="3261278"/>
          </a:xfrm>
          <a:prstGeom prst="rect">
            <a:avLst/>
          </a:prstGeom>
          <a:effectLst/>
        </p:spPr>
      </p:pic>
      <p:pic>
        <p:nvPicPr>
          <p:cNvPr id="27" name="Afbeelding 26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763FA0D2-CB19-7F48-9ABF-FA8C6DEF039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46" t="-256" b="-5805"/>
          <a:stretch/>
        </p:blipFill>
        <p:spPr>
          <a:xfrm rot="410010">
            <a:off x="8132228" y="671552"/>
            <a:ext cx="2487599" cy="2436070"/>
          </a:xfrm>
          <a:prstGeom prst="rect">
            <a:avLst/>
          </a:prstGeom>
        </p:spPr>
      </p:pic>
      <p:pic>
        <p:nvPicPr>
          <p:cNvPr id="26" name="Afbeelding 25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FE3012F8-98CB-504F-A9AC-563C363BDB0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43396">
            <a:off x="5170709" y="659512"/>
            <a:ext cx="2266655" cy="2363711"/>
          </a:xfrm>
          <a:prstGeom prst="rect">
            <a:avLst/>
          </a:prstGeom>
        </p:spPr>
      </p:pic>
      <p:pic>
        <p:nvPicPr>
          <p:cNvPr id="19" name="Afbeelding 18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A68C1AB4-2FC9-A14A-AC95-4EF8753103B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295556">
            <a:off x="1893065" y="907558"/>
            <a:ext cx="2185050" cy="234540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867642E-5B0E-1D48-AF33-24D57300FAE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439" b="33333"/>
          <a:stretch/>
        </p:blipFill>
        <p:spPr>
          <a:xfrm>
            <a:off x="9786938" y="6052112"/>
            <a:ext cx="2268537" cy="563767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EB2646B-18C1-6A47-95A8-FC4704814D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511">
            <a:off x="7999888" y="352951"/>
            <a:ext cx="2770184" cy="3261278"/>
          </a:xfrm>
          <a:prstGeom prst="rect">
            <a:avLst/>
          </a:prstGeom>
          <a:effectLst/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7BF320B-D515-234F-919D-971551944E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8305">
            <a:off x="4908275" y="351573"/>
            <a:ext cx="2770184" cy="3261278"/>
          </a:xfrm>
          <a:prstGeom prst="rect">
            <a:avLst/>
          </a:prstGeom>
          <a:effectLst/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C4B33A-4525-C841-8A03-DB55896F2A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8563">
            <a:off x="1632663" y="661870"/>
            <a:ext cx="2770184" cy="3261278"/>
          </a:xfrm>
          <a:prstGeom prst="rect">
            <a:avLst/>
          </a:prstGeom>
          <a:effectLst/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ABD4172F-8EB8-4A43-8DD7-FF387D200D79}"/>
              </a:ext>
            </a:extLst>
          </p:cNvPr>
          <p:cNvGrpSpPr/>
          <p:nvPr/>
        </p:nvGrpSpPr>
        <p:grpSpPr>
          <a:xfrm>
            <a:off x="4474035" y="2752583"/>
            <a:ext cx="2770184" cy="3261278"/>
            <a:chOff x="4474035" y="2752583"/>
            <a:chExt cx="2770184" cy="3261278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06A53D4B-CD7F-0448-99A6-35337540A3C0}"/>
                </a:ext>
              </a:extLst>
            </p:cNvPr>
            <p:cNvSpPr/>
            <p:nvPr/>
          </p:nvSpPr>
          <p:spPr>
            <a:xfrm rot="21317661">
              <a:off x="4684891" y="2957222"/>
              <a:ext cx="2314104" cy="289792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4" name="Afbeelding 33" descr="Afbeelding met kop, foto, koffie, vrouw&#10;&#10;Automatisch gegenereerde beschrijving">
              <a:extLst>
                <a:ext uri="{FF2B5EF4-FFF2-40B4-BE49-F238E27FC236}">
                  <a16:creationId xmlns:a16="http://schemas.microsoft.com/office/drawing/2014/main" id="{6ED54660-C6F6-FD4B-8476-D9DE714924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323297">
              <a:off x="4829230" y="4117358"/>
              <a:ext cx="1885138" cy="647985"/>
            </a:xfrm>
            <a:prstGeom prst="rect">
              <a:avLst/>
            </a:prstGeom>
          </p:spPr>
        </p:pic>
        <p:pic>
          <p:nvPicPr>
            <p:cNvPr id="31" name="Afbeelding 30" descr="Afbeelding met kop, foto, koffie, vrouw&#10;&#10;Automatisch gegenereerde beschrijving">
              <a:extLst>
                <a:ext uri="{FF2B5EF4-FFF2-40B4-BE49-F238E27FC236}">
                  <a16:creationId xmlns:a16="http://schemas.microsoft.com/office/drawing/2014/main" id="{E78CAB4C-A118-BF4C-A871-2973E5F04E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323297">
              <a:off x="4780271" y="3708304"/>
              <a:ext cx="2142878" cy="647795"/>
            </a:xfrm>
            <a:prstGeom prst="rect">
              <a:avLst/>
            </a:prstGeom>
          </p:spPr>
        </p:pic>
        <p:pic>
          <p:nvPicPr>
            <p:cNvPr id="30" name="Afbeelding 29" descr="Afbeelding met kop, foto, koffie, vrouw&#10;&#10;Automatisch gegenereerde beschrijving">
              <a:extLst>
                <a:ext uri="{FF2B5EF4-FFF2-40B4-BE49-F238E27FC236}">
                  <a16:creationId xmlns:a16="http://schemas.microsoft.com/office/drawing/2014/main" id="{B9DD0CA7-57E5-F84B-AE45-8119B77D32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323297">
              <a:off x="4704631" y="3318230"/>
              <a:ext cx="2233309" cy="596985"/>
            </a:xfrm>
            <a:prstGeom prst="rect">
              <a:avLst/>
            </a:prstGeom>
          </p:spPr>
        </p:pic>
        <p:pic>
          <p:nvPicPr>
            <p:cNvPr id="35" name="Afbeelding 34" descr="Afbeelding met kop, foto, koffie, vrouw&#10;&#10;Automatisch gegenereerde beschrijving">
              <a:extLst>
                <a:ext uri="{FF2B5EF4-FFF2-40B4-BE49-F238E27FC236}">
                  <a16:creationId xmlns:a16="http://schemas.microsoft.com/office/drawing/2014/main" id="{0F4020A4-A902-6D41-BAAD-8799F18FCB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323297">
              <a:off x="4833590" y="4868900"/>
              <a:ext cx="940583" cy="236173"/>
            </a:xfrm>
            <a:prstGeom prst="rect">
              <a:avLst/>
            </a:prstGeom>
          </p:spPr>
        </p:pic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E3352068-02F6-2F4C-A5EB-BB1BD5BFB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54757">
              <a:off x="4474035" y="2752583"/>
              <a:ext cx="2770184" cy="3261278"/>
            </a:xfrm>
            <a:prstGeom prst="rect">
              <a:avLst/>
            </a:prstGeom>
            <a:effectLst/>
          </p:spPr>
        </p:pic>
      </p:grpSp>
      <p:pic>
        <p:nvPicPr>
          <p:cNvPr id="29" name="Afbeelding 28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43B1E446-E007-764E-B873-4653984E6944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26" t="-2822" r="7873" b="2455"/>
          <a:stretch/>
        </p:blipFill>
        <p:spPr>
          <a:xfrm rot="1796607">
            <a:off x="8101160" y="2854408"/>
            <a:ext cx="2223047" cy="276714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7A8F502-E6F9-144A-948D-6F0C4281BF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6229">
            <a:off x="7813983" y="2663373"/>
            <a:ext cx="2770184" cy="3261278"/>
          </a:xfrm>
          <a:prstGeom prst="rect">
            <a:avLst/>
          </a:prstGeom>
          <a:effectLst/>
        </p:spPr>
      </p:pic>
      <p:pic>
        <p:nvPicPr>
          <p:cNvPr id="4" name="Afbeelding 3" descr="Afbeelding met voedsel, tafel, zitten, bord&#10;&#10;Automatisch gegenereerde beschrijving">
            <a:extLst>
              <a:ext uri="{FF2B5EF4-FFF2-40B4-BE49-F238E27FC236}">
                <a16:creationId xmlns:a16="http://schemas.microsoft.com/office/drawing/2014/main" id="{06644F89-ECBB-4833-2B5F-3C52592A1CD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5587" y="2872813"/>
            <a:ext cx="2446965" cy="244696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27815E4-1E3B-F72F-9F55-E3DE8F267B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72" y="2541117"/>
            <a:ext cx="2950385" cy="350787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1545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 descr="Afbeelding met koffie, kop, tafel, bord&#10;&#10;Automatisch gegenereerde beschrijving">
            <a:extLst>
              <a:ext uri="{FF2B5EF4-FFF2-40B4-BE49-F238E27FC236}">
                <a16:creationId xmlns:a16="http://schemas.microsoft.com/office/drawing/2014/main" id="{79B1C19D-CB6B-3F4A-9B2B-0904045E1D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92"/>
          <a:stretch/>
        </p:blipFill>
        <p:spPr>
          <a:xfrm rot="533109">
            <a:off x="9115774" y="1013453"/>
            <a:ext cx="2160660" cy="2431023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277F5886-678D-994F-926B-E05948B405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54403">
            <a:off x="6350868" y="923028"/>
            <a:ext cx="2263244" cy="2263244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52A80CA7-7579-174F-833F-AB94034B6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04989">
            <a:off x="3758595" y="851099"/>
            <a:ext cx="2357765" cy="2357765"/>
          </a:xfrm>
          <a:prstGeom prst="rect">
            <a:avLst/>
          </a:prstGeom>
        </p:spPr>
      </p:pic>
      <p:pic>
        <p:nvPicPr>
          <p:cNvPr id="18" name="Afbeelding 17" descr="Afbeelding met kop, tafel, koffie, drank&#10;&#10;Automatisch gegenereerde beschrijving">
            <a:extLst>
              <a:ext uri="{FF2B5EF4-FFF2-40B4-BE49-F238E27FC236}">
                <a16:creationId xmlns:a16="http://schemas.microsoft.com/office/drawing/2014/main" id="{04A6097C-DEDA-084F-9522-C3C0E4DA0E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09927">
            <a:off x="959663" y="1199141"/>
            <a:ext cx="2275489" cy="255254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7A8F502-E6F9-144A-948D-6F0C4281BF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2915">
            <a:off x="8788060" y="771282"/>
            <a:ext cx="2770184" cy="3261278"/>
          </a:xfrm>
          <a:prstGeom prst="rect">
            <a:avLst/>
          </a:prstGeom>
          <a:effectLst/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EB2646B-18C1-6A47-95A8-FC4704814D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511">
            <a:off x="6092181" y="650934"/>
            <a:ext cx="2770184" cy="3261278"/>
          </a:xfrm>
          <a:prstGeom prst="rect">
            <a:avLst/>
          </a:prstGeom>
          <a:effectLst/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7BF320B-D515-234F-919D-971551944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8305">
            <a:off x="3553004" y="581166"/>
            <a:ext cx="2770184" cy="3261278"/>
          </a:xfrm>
          <a:prstGeom prst="rect">
            <a:avLst/>
          </a:prstGeom>
          <a:effectLst/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C4B33A-4525-C841-8A03-DB55896F2A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7382">
            <a:off x="731498" y="918830"/>
            <a:ext cx="2770184" cy="3261278"/>
          </a:xfrm>
          <a:prstGeom prst="rect">
            <a:avLst/>
          </a:prstGeom>
          <a:effectLst/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867642E-5B0E-1D48-AF33-24D57300FAE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439" b="33333"/>
          <a:stretch/>
        </p:blipFill>
        <p:spPr>
          <a:xfrm>
            <a:off x="9786938" y="6052112"/>
            <a:ext cx="2268537" cy="563767"/>
          </a:xfrm>
          <a:prstGeom prst="rect">
            <a:avLst/>
          </a:prstGeom>
        </p:spPr>
      </p:pic>
      <p:pic>
        <p:nvPicPr>
          <p:cNvPr id="25" name="Afbeelding 24" descr="Afbeelding met tafel, bord, binnen, koffie&#10;&#10;Automatisch gegenereerde beschrijving">
            <a:extLst>
              <a:ext uri="{FF2B5EF4-FFF2-40B4-BE49-F238E27FC236}">
                <a16:creationId xmlns:a16="http://schemas.microsoft.com/office/drawing/2014/main" id="{AE3AF1D7-CF31-4042-9288-B869C4DFB8F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66"/>
          <a:stretch/>
        </p:blipFill>
        <p:spPr>
          <a:xfrm rot="379789">
            <a:off x="2518102" y="2912993"/>
            <a:ext cx="2226459" cy="2463748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FBC24044-3D05-0743-A870-C06A581C95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080">
            <a:off x="2240585" y="2587053"/>
            <a:ext cx="2770184" cy="3261278"/>
          </a:xfrm>
          <a:prstGeom prst="rect">
            <a:avLst/>
          </a:prstGeom>
          <a:effectLst/>
        </p:spPr>
      </p:pic>
      <p:pic>
        <p:nvPicPr>
          <p:cNvPr id="32" name="Afbeelding 31" descr="Afbeelding met kop, koffie, tafel, drank&#10;&#10;Automatisch gegenereerde beschrijving">
            <a:extLst>
              <a:ext uri="{FF2B5EF4-FFF2-40B4-BE49-F238E27FC236}">
                <a16:creationId xmlns:a16="http://schemas.microsoft.com/office/drawing/2014/main" id="{B803FC2E-24AD-5740-A732-5ACD7D4C972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99346">
            <a:off x="5293301" y="2928454"/>
            <a:ext cx="2383310" cy="2309946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E3352068-02F6-2F4C-A5EB-BB1BD5BFB1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4757">
            <a:off x="5102605" y="2693488"/>
            <a:ext cx="2770184" cy="3261278"/>
          </a:xfrm>
          <a:prstGeom prst="rect">
            <a:avLst/>
          </a:prstGeom>
          <a:effectLst/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6ED116-236D-4344-8411-260A4C3E799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59722">
            <a:off x="7931799" y="2848511"/>
            <a:ext cx="2334783" cy="2334783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B1F12809-03E2-8949-BBC6-9DB511629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2915">
            <a:off x="7675551" y="2522197"/>
            <a:ext cx="2770184" cy="32612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4171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Afbeelding 27">
            <a:extLst>
              <a:ext uri="{FF2B5EF4-FFF2-40B4-BE49-F238E27FC236}">
                <a16:creationId xmlns:a16="http://schemas.microsoft.com/office/drawing/2014/main" id="{80149565-C8E2-3A46-8A47-206A33B0BA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2925">
            <a:off x="7710688" y="669289"/>
            <a:ext cx="2265985" cy="2265985"/>
          </a:xfrm>
          <a:prstGeom prst="rect">
            <a:avLst/>
          </a:prstGeom>
        </p:spPr>
      </p:pic>
      <p:pic>
        <p:nvPicPr>
          <p:cNvPr id="27" name="Afbeelding 26" descr="Afbeelding met persoon, binnen, tafel, groep&#10;&#10;Automatisch gegenereerde beschrijving">
            <a:extLst>
              <a:ext uri="{FF2B5EF4-FFF2-40B4-BE49-F238E27FC236}">
                <a16:creationId xmlns:a16="http://schemas.microsoft.com/office/drawing/2014/main" id="{7271FF3D-B449-EA4D-B70E-B15AB354FD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9"/>
          <a:stretch/>
        </p:blipFill>
        <p:spPr>
          <a:xfrm>
            <a:off x="5219033" y="516145"/>
            <a:ext cx="2277130" cy="2680522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E1712AFB-77E7-6F4F-85A2-329D84A8C7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963596">
            <a:off x="2774831" y="503295"/>
            <a:ext cx="2337585" cy="246281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7A8F502-E6F9-144A-948D-6F0C4281BF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2915">
            <a:off x="7392513" y="319517"/>
            <a:ext cx="2770184" cy="3261278"/>
          </a:xfrm>
          <a:prstGeom prst="rect">
            <a:avLst/>
          </a:prstGeom>
          <a:effectLst/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EB2646B-18C1-6A47-95A8-FC4704814D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097">
            <a:off x="4966048" y="247397"/>
            <a:ext cx="2770184" cy="3261278"/>
          </a:xfrm>
          <a:prstGeom prst="rect">
            <a:avLst/>
          </a:prstGeom>
          <a:effectLst/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7BF320B-D515-234F-919D-971551944E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3895">
            <a:off x="2589946" y="294996"/>
            <a:ext cx="2770184" cy="3261278"/>
          </a:xfrm>
          <a:prstGeom prst="rect">
            <a:avLst/>
          </a:prstGeom>
          <a:effectLst/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867642E-5B0E-1D48-AF33-24D57300FA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439" b="33333"/>
          <a:stretch/>
        </p:blipFill>
        <p:spPr>
          <a:xfrm>
            <a:off x="9786938" y="6052112"/>
            <a:ext cx="2268537" cy="563767"/>
          </a:xfrm>
          <a:prstGeom prst="rect">
            <a:avLst/>
          </a:prstGeom>
        </p:spPr>
      </p:pic>
      <p:pic>
        <p:nvPicPr>
          <p:cNvPr id="29" name="Afbeelding 28" descr="Afbeelding met persoon, man, binnen, vasthouden&#10;&#10;Automatisch gegenereerde beschrijving">
            <a:extLst>
              <a:ext uri="{FF2B5EF4-FFF2-40B4-BE49-F238E27FC236}">
                <a16:creationId xmlns:a16="http://schemas.microsoft.com/office/drawing/2014/main" id="{66D9E029-EDF7-F54B-822C-1055AD9306D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28206">
            <a:off x="1214048" y="2823555"/>
            <a:ext cx="2218738" cy="2441307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FBC24044-3D05-0743-A870-C06A581C95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080">
            <a:off x="888265" y="2539693"/>
            <a:ext cx="2770184" cy="3261278"/>
          </a:xfrm>
          <a:prstGeom prst="rect">
            <a:avLst/>
          </a:prstGeom>
          <a:effectLst/>
        </p:spPr>
      </p:pic>
      <p:pic>
        <p:nvPicPr>
          <p:cNvPr id="31" name="Afbeelding 30" descr="Afbeelding met persoon, binnen, muur, klein&#10;&#10;Automatisch gegenereerde beschrijving">
            <a:extLst>
              <a:ext uri="{FF2B5EF4-FFF2-40B4-BE49-F238E27FC236}">
                <a16:creationId xmlns:a16="http://schemas.microsoft.com/office/drawing/2014/main" id="{EDA336B9-9BD5-8747-B936-F652A7BE2F2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72"/>
          <a:stretch/>
        </p:blipFill>
        <p:spPr>
          <a:xfrm rot="812348">
            <a:off x="9418866" y="1446413"/>
            <a:ext cx="2213382" cy="2337908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B1F12809-03E2-8949-BBC6-9DB5116293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5157">
            <a:off x="9137516" y="1175787"/>
            <a:ext cx="2770184" cy="3261278"/>
          </a:xfrm>
          <a:prstGeom prst="rect">
            <a:avLst/>
          </a:prstGeom>
          <a:effectLst/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4FE94822-F37A-1849-B4E5-24D5B039C72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86931">
            <a:off x="3658715" y="2950739"/>
            <a:ext cx="2287782" cy="2412928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C4B33A-4525-C841-8A03-DB55896F2A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7382">
            <a:off x="3426584" y="2719411"/>
            <a:ext cx="2770184" cy="3261278"/>
          </a:xfrm>
          <a:prstGeom prst="rect">
            <a:avLst/>
          </a:prstGeom>
          <a:effectLst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E56A57F-E4AE-E4E3-1E7B-05AA3C33357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71780">
            <a:off x="5630141" y="3258445"/>
            <a:ext cx="2138446" cy="2344465"/>
          </a:xfrm>
          <a:prstGeom prst="rect">
            <a:avLst/>
          </a:prstGeom>
        </p:spPr>
      </p:pic>
      <p:pic>
        <p:nvPicPr>
          <p:cNvPr id="6" name="Afbeelding 5" descr="Afbeelding met persoon, muur, man, eten&#10;&#10;Automatisch gegenereerde beschrijving">
            <a:extLst>
              <a:ext uri="{FF2B5EF4-FFF2-40B4-BE49-F238E27FC236}">
                <a16:creationId xmlns:a16="http://schemas.microsoft.com/office/drawing/2014/main" id="{9B720987-4E0C-B4AA-301C-F0E9C0990C9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32125">
            <a:off x="447170" y="528346"/>
            <a:ext cx="2139156" cy="247843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C0C6B77-E985-0C28-0336-12E28330FF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1993">
            <a:off x="264757" y="253968"/>
            <a:ext cx="2571350" cy="3027195"/>
          </a:xfrm>
          <a:prstGeom prst="rect">
            <a:avLst/>
          </a:prstGeom>
          <a:effectLst/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F88E360-15DF-4DCF-763B-4B04E0CB85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159">
            <a:off x="5393581" y="3086245"/>
            <a:ext cx="2571350" cy="3027195"/>
          </a:xfrm>
          <a:prstGeom prst="rect">
            <a:avLst/>
          </a:prstGeom>
          <a:effectLst/>
        </p:spPr>
      </p:pic>
      <p:pic>
        <p:nvPicPr>
          <p:cNvPr id="10" name="Afbeelding 9" descr="Afbeelding met persoon, zitten, binnen, venster&#10;&#10;Automatisch gegenereerde beschrijving">
            <a:extLst>
              <a:ext uri="{FF2B5EF4-FFF2-40B4-BE49-F238E27FC236}">
                <a16:creationId xmlns:a16="http://schemas.microsoft.com/office/drawing/2014/main" id="{7F85DA46-458D-EDC8-8913-3E93587B4A6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58421">
            <a:off x="7464670" y="3090095"/>
            <a:ext cx="2066736" cy="2489173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7384AF1-C524-28BC-1FE1-03082D476E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6870">
            <a:off x="7273834" y="2848234"/>
            <a:ext cx="2571350" cy="302719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3563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71C35779-5ED3-7D41-AB31-A0F2C7C216D8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>
            <a:extLst>
              <a:ext uri="{FF2B5EF4-FFF2-40B4-BE49-F238E27FC236}">
                <a16:creationId xmlns:a16="http://schemas.microsoft.com/office/drawing/2014/main" id="{A0AAEC92-C64D-4364-AF3B-7CE492B07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335" y="1077652"/>
            <a:ext cx="3430932" cy="3430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Afbeelding 5" descr="Afbeelding met symbool, Lettertype, logo, cirkel&#10;&#10;Automatisch gegenereerde beschrijving">
            <a:extLst>
              <a:ext uri="{FF2B5EF4-FFF2-40B4-BE49-F238E27FC236}">
                <a16:creationId xmlns:a16="http://schemas.microsoft.com/office/drawing/2014/main" id="{1A6ADB09-DF79-8F8D-50B0-43A3C814B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734" y="1077652"/>
            <a:ext cx="3430932" cy="3430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763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met persoon, gebouw, binnen, vloer&#10;&#10;Automatisch gegenereerde beschrijving">
            <a:extLst>
              <a:ext uri="{FF2B5EF4-FFF2-40B4-BE49-F238E27FC236}">
                <a16:creationId xmlns:a16="http://schemas.microsoft.com/office/drawing/2014/main" id="{CA47D4FE-3AFB-7C46-9033-8E9F360CB4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96"/>
          <a:stretch/>
        </p:blipFill>
        <p:spPr>
          <a:xfrm rot="21059847">
            <a:off x="956985" y="1171722"/>
            <a:ext cx="2222246" cy="2439724"/>
          </a:xfrm>
          <a:prstGeom prst="rect">
            <a:avLst/>
          </a:prstGeom>
        </p:spPr>
      </p:pic>
      <p:pic>
        <p:nvPicPr>
          <p:cNvPr id="16" name="Afbeelding 15" descr="Afbeelding met persoon, buiten, gras, gebouw&#10;&#10;Automatisch gegenereerde beschrijving">
            <a:extLst>
              <a:ext uri="{FF2B5EF4-FFF2-40B4-BE49-F238E27FC236}">
                <a16:creationId xmlns:a16="http://schemas.microsoft.com/office/drawing/2014/main" id="{9AD921FF-EAF0-9341-B00B-29473AEDDF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56734">
            <a:off x="3800254" y="766947"/>
            <a:ext cx="2241955" cy="2454060"/>
          </a:xfrm>
          <a:prstGeom prst="rect">
            <a:avLst/>
          </a:prstGeom>
        </p:spPr>
      </p:pic>
      <p:pic>
        <p:nvPicPr>
          <p:cNvPr id="20" name="Afbeelding 19" descr="Afbeelding met persoon, binnen, muur, vloer&#10;&#10;Automatisch gegenereerde beschrijving">
            <a:extLst>
              <a:ext uri="{FF2B5EF4-FFF2-40B4-BE49-F238E27FC236}">
                <a16:creationId xmlns:a16="http://schemas.microsoft.com/office/drawing/2014/main" id="{27B703F0-9672-124B-A1B1-D8F3BE682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1083">
            <a:off x="9108835" y="1070642"/>
            <a:ext cx="2235953" cy="2508281"/>
          </a:xfrm>
          <a:prstGeom prst="rect">
            <a:avLst/>
          </a:prstGeom>
        </p:spPr>
      </p:pic>
      <p:pic>
        <p:nvPicPr>
          <p:cNvPr id="18" name="Afbeelding 17" descr="Afbeelding met lucht, boom, buiten, grond&#10;&#10;Automatisch gegenereerde beschrijving">
            <a:extLst>
              <a:ext uri="{FF2B5EF4-FFF2-40B4-BE49-F238E27FC236}">
                <a16:creationId xmlns:a16="http://schemas.microsoft.com/office/drawing/2014/main" id="{1A35C080-D506-3C43-B8F3-8AB1A05BDB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19463">
            <a:off x="6408206" y="914717"/>
            <a:ext cx="2173833" cy="2735799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C4B33A-4525-C841-8A03-DB55896F2A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7382">
            <a:off x="731498" y="918830"/>
            <a:ext cx="2770184" cy="3261278"/>
          </a:xfrm>
          <a:prstGeom prst="rect">
            <a:avLst/>
          </a:prstGeom>
          <a:effectLst/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7BF320B-D515-234F-919D-971551944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83386" t="-4089" r="83286" b="3889"/>
          <a:stretch/>
        </p:blipFill>
        <p:spPr>
          <a:xfrm rot="21388305">
            <a:off x="3928051" y="247791"/>
            <a:ext cx="2772957" cy="3267768"/>
          </a:xfrm>
          <a:prstGeom prst="rect">
            <a:avLst/>
          </a:prstGeom>
          <a:effectLst/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7A8F502-E6F9-144A-948D-6F0C4281BF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2915">
            <a:off x="8788060" y="771282"/>
            <a:ext cx="2770184" cy="3261278"/>
          </a:xfrm>
          <a:prstGeom prst="rect">
            <a:avLst/>
          </a:prstGeom>
          <a:effectLst/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EB2646B-18C1-6A47-95A8-FC4704814D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511">
            <a:off x="6092181" y="650934"/>
            <a:ext cx="2770184" cy="3261278"/>
          </a:xfrm>
          <a:prstGeom prst="rect">
            <a:avLst/>
          </a:prstGeom>
          <a:effectLst/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867642E-5B0E-1D48-AF33-24D57300FAE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439" b="33333"/>
          <a:stretch/>
        </p:blipFill>
        <p:spPr>
          <a:xfrm>
            <a:off x="9786938" y="6052112"/>
            <a:ext cx="2268537" cy="563767"/>
          </a:xfrm>
          <a:prstGeom prst="rect">
            <a:avLst/>
          </a:prstGeom>
        </p:spPr>
      </p:pic>
      <p:pic>
        <p:nvPicPr>
          <p:cNvPr id="21" name="Afbeelding 20" descr="Afbeelding met gras, buiten, persoon, boom&#10;&#10;Automatisch gegenereerde beschrijving">
            <a:extLst>
              <a:ext uri="{FF2B5EF4-FFF2-40B4-BE49-F238E27FC236}">
                <a16:creationId xmlns:a16="http://schemas.microsoft.com/office/drawing/2014/main" id="{242185D0-E228-8F46-AB54-12732F40AB9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999"/>
          <a:stretch/>
        </p:blipFill>
        <p:spPr>
          <a:xfrm rot="334009">
            <a:off x="2482655" y="2802605"/>
            <a:ext cx="2239715" cy="288139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FBC24044-3D05-0743-A870-C06A581C95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080">
            <a:off x="2240585" y="2587053"/>
            <a:ext cx="2770184" cy="3261278"/>
          </a:xfrm>
          <a:prstGeom prst="rect">
            <a:avLst/>
          </a:prstGeom>
          <a:effectLst/>
        </p:spPr>
      </p:pic>
      <p:pic>
        <p:nvPicPr>
          <p:cNvPr id="22" name="Afbeelding 21" descr="Afbeelding met binnen, vloer, tafel, persoon&#10;&#10;Automatisch gegenereerde beschrijving">
            <a:extLst>
              <a:ext uri="{FF2B5EF4-FFF2-40B4-BE49-F238E27FC236}">
                <a16:creationId xmlns:a16="http://schemas.microsoft.com/office/drawing/2014/main" id="{1311E003-41C0-A846-B57F-C7ED2E4863B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296026">
            <a:off x="5365753" y="2850829"/>
            <a:ext cx="2238878" cy="2454060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E3352068-02F6-2F4C-A5EB-BB1BD5BFB1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4757">
            <a:off x="5126417" y="2598238"/>
            <a:ext cx="2770184" cy="3261278"/>
          </a:xfrm>
          <a:prstGeom prst="rect">
            <a:avLst/>
          </a:prstGeom>
          <a:effectLst/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F6EDEAF9-EF92-F347-B7F9-CE9BE07848D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66591">
            <a:off x="7968061" y="2758461"/>
            <a:ext cx="2278552" cy="2427352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B1F12809-03E2-8949-BBC6-9DB511629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2915">
            <a:off x="7675551" y="2522197"/>
            <a:ext cx="2770184" cy="32612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4888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9636B4F0-D3F4-D344-94CF-DD877EF48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2" y="-67172"/>
            <a:ext cx="12192211" cy="9188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Freeform 6">
            <a:extLst>
              <a:ext uri="{FF2B5EF4-FFF2-40B4-BE49-F238E27FC236}">
                <a16:creationId xmlns:a16="http://schemas.microsoft.com/office/drawing/2014/main" id="{009A0868-D5BF-14DA-F1C0-7325AC2FC2D2}"/>
              </a:ext>
            </a:extLst>
          </p:cNvPr>
          <p:cNvSpPr/>
          <p:nvPr/>
        </p:nvSpPr>
        <p:spPr>
          <a:xfrm>
            <a:off x="8022771" y="4704380"/>
            <a:ext cx="3919664" cy="2630841"/>
          </a:xfrm>
          <a:custGeom>
            <a:avLst/>
            <a:gdLst/>
            <a:ahLst/>
            <a:cxnLst/>
            <a:rect l="l" t="t" r="r" b="b"/>
            <a:pathLst>
              <a:path w="5879496" h="3946262">
                <a:moveTo>
                  <a:pt x="0" y="0"/>
                </a:moveTo>
                <a:lnTo>
                  <a:pt x="5879496" y="0"/>
                </a:lnTo>
                <a:lnTo>
                  <a:pt x="5879496" y="3946262"/>
                </a:lnTo>
                <a:lnTo>
                  <a:pt x="0" y="39462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615" b="-6615"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970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7A361-ACCE-E843-A76B-87572170B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044275-246D-6488-7F46-12E066240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Onze mantra’s</a:t>
            </a:r>
            <a:endParaRPr lang="nl-NL" sz="3200">
              <a:latin typeface="+mn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4F07225-EC59-D130-3FF7-8559264631F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7FCC9FA-47CB-3869-9541-9AD9326B06C8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420E1D-1755-B274-3362-FE79C2CA0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46" y="1754764"/>
            <a:ext cx="10416301" cy="334637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sz="2600" dirty="0">
                <a:ea typeface="Calibri"/>
                <a:cs typeface="Calibri"/>
              </a:rPr>
              <a:t>Groter denken – kleiner doen &gt; de kracht van het kleine</a:t>
            </a:r>
            <a:endParaRPr lang="en-US" sz="2600">
              <a:ea typeface="Calibri"/>
              <a:cs typeface="Calibri"/>
            </a:endParaRPr>
          </a:p>
          <a:p>
            <a:r>
              <a:rPr lang="nl-NL" sz="2600" dirty="0">
                <a:ea typeface="Calibri"/>
                <a:cs typeface="Calibri"/>
              </a:rPr>
              <a:t>Het kan wél</a:t>
            </a:r>
            <a:endParaRPr lang="en-US" sz="2600" dirty="0">
              <a:ea typeface="Calibri"/>
              <a:cs typeface="Calibri"/>
            </a:endParaRPr>
          </a:p>
          <a:p>
            <a:r>
              <a:rPr lang="nl-NL" sz="2600" dirty="0">
                <a:ea typeface="Calibri"/>
                <a:cs typeface="Calibri"/>
              </a:rPr>
              <a:t>Minder nemen om meer te kunnen geven</a:t>
            </a:r>
            <a:endParaRPr lang="en-US" sz="2600" dirty="0">
              <a:ea typeface="Calibri"/>
              <a:cs typeface="Calibri"/>
            </a:endParaRPr>
          </a:p>
          <a:p>
            <a:r>
              <a:rPr lang="nl-NL" sz="2600" dirty="0">
                <a:ea typeface="Calibri"/>
                <a:cs typeface="Calibri"/>
              </a:rPr>
              <a:t>Hocuspocusfocus</a:t>
            </a:r>
            <a:endParaRPr lang="en-US" sz="2600" dirty="0">
              <a:ea typeface="Calibri"/>
              <a:cs typeface="Calibri"/>
            </a:endParaRPr>
          </a:p>
          <a:p>
            <a:r>
              <a:rPr lang="nl-NL" sz="2600" dirty="0">
                <a:ea typeface="Calibri"/>
                <a:cs typeface="Calibri"/>
              </a:rPr>
              <a:t>Het moet wel leuk blijven</a:t>
            </a:r>
          </a:p>
          <a:p>
            <a:r>
              <a:rPr lang="nl-NL" sz="2600" dirty="0">
                <a:ea typeface="Calibri"/>
                <a:cs typeface="Calibri"/>
              </a:rPr>
              <a:t>Traag maar gestaag creëren we de vraag</a:t>
            </a:r>
            <a:endParaRPr lang="en-US" sz="2600">
              <a:ea typeface="Calibri"/>
              <a:cs typeface="Calibri"/>
            </a:endParaRPr>
          </a:p>
          <a:p>
            <a:r>
              <a:rPr lang="nl-NL" sz="2600" dirty="0">
                <a:ea typeface="Calibri"/>
                <a:cs typeface="Calibri"/>
              </a:rPr>
              <a:t>Geduld is een schone zaak</a:t>
            </a:r>
            <a:endParaRPr lang="en-US" sz="2600">
              <a:ea typeface="Calibri"/>
              <a:cs typeface="Calibri"/>
            </a:endParaRPr>
          </a:p>
          <a:p>
            <a:endParaRPr lang="nl-NL" sz="2600" dirty="0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</p:txBody>
      </p:sp>
      <p:pic>
        <p:nvPicPr>
          <p:cNvPr id="5" name="Afbeelding 4" descr="Afbeelding met persoon, binnen, person, kleding&#10;&#10;Automatisch gegenereerde beschrijving">
            <a:extLst>
              <a:ext uri="{FF2B5EF4-FFF2-40B4-BE49-F238E27FC236}">
                <a16:creationId xmlns:a16="http://schemas.microsoft.com/office/drawing/2014/main" id="{AEF45FFA-C315-7DE5-059C-EA07526C2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0599" y="3424918"/>
            <a:ext cx="3678917" cy="1836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832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4B0FF-1DB9-96FC-EF4A-C3438A14A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F95AB9D4-4251-7C80-71AD-F5FDFAF27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CE54DEB-050D-2CAE-B553-AB49254E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22A89D7-4ED5-DBCC-AB06-6819916370C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3F1D4C5-2A21-41E5-F4EE-B0A7C246845F}"/>
              </a:ext>
            </a:extLst>
          </p:cNvPr>
          <p:cNvSpPr txBox="1"/>
          <p:nvPr/>
        </p:nvSpPr>
        <p:spPr>
          <a:xfrm>
            <a:off x="0" y="4176061"/>
            <a:ext cx="12192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Onze partners</a:t>
            </a:r>
            <a:r>
              <a:rPr kumimoji="0" lang="nl-NL" sz="40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 onze groei…</a:t>
            </a:r>
            <a:endParaRPr kumimoji="0" lang="nl-NL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69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69BFD-4581-6E6C-8A7C-B1A10CC5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3CAF1-78FE-43F5-23FD-9CD82CAE6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  <a:ea typeface="Calibri"/>
                <a:cs typeface="Calibri"/>
              </a:rPr>
              <a:t>Onze trouwe partners voor continuïteit </a:t>
            </a:r>
            <a:endParaRPr lang="nl-NL" sz="3200">
              <a:latin typeface="+mn-lt"/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178409F-913D-B9C3-33D3-24C0F4C47D7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115DFDB-E838-B0A9-EBD5-DDC68BD6E27C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Tijdelijke aanduiding voor inhoud 6" descr="Bitterbal sateh ayam 30 gr dv | HANOS Horeca Groothandel">
            <a:extLst>
              <a:ext uri="{FF2B5EF4-FFF2-40B4-BE49-F238E27FC236}">
                <a16:creationId xmlns:a16="http://schemas.microsoft.com/office/drawing/2014/main" id="{817371E0-4055-D1AC-4DAF-7104C141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7541" t="31222" r="8446" b="30467"/>
          <a:stretch/>
        </p:blipFill>
        <p:spPr>
          <a:xfrm>
            <a:off x="1804890" y="1543862"/>
            <a:ext cx="3254960" cy="1483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Afbeelding 11" descr="Vermaat groep">
            <a:extLst>
              <a:ext uri="{FF2B5EF4-FFF2-40B4-BE49-F238E27FC236}">
                <a16:creationId xmlns:a16="http://schemas.microsoft.com/office/drawing/2014/main" id="{BCF8DAA5-E85D-77E3-DD33-E33998325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4022" y="1615190"/>
            <a:ext cx="3400425" cy="1343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Home - NAHV">
            <a:extLst>
              <a:ext uri="{FF2B5EF4-FFF2-40B4-BE49-F238E27FC236}">
                <a16:creationId xmlns:a16="http://schemas.microsoft.com/office/drawing/2014/main" id="{A7A6D3C9-66D9-4966-5202-FAD43F02FE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5740" y="3924843"/>
            <a:ext cx="3249010" cy="1322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Afbeelding 13" descr="Amsterdam Made &amp; Locally Made zoekt Content Marketing ...">
            <a:extLst>
              <a:ext uri="{FF2B5EF4-FFF2-40B4-BE49-F238E27FC236}">
                <a16:creationId xmlns:a16="http://schemas.microsoft.com/office/drawing/2014/main" id="{48D82679-2C3D-0C47-92FE-E08FDB61433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2258" r="-248" b="31031"/>
          <a:stretch/>
        </p:blipFill>
        <p:spPr>
          <a:xfrm>
            <a:off x="1839686" y="4003220"/>
            <a:ext cx="3185436" cy="1163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515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5A3DD-8480-24AB-C076-F0457CAF6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516139-9578-CD31-6401-07BAF6FD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  <a:ea typeface="Calibri"/>
                <a:cs typeface="Calibri"/>
              </a:rPr>
              <a:t>Tijdlijn uitbreiding partners distributie en sales – 2021 - 2023</a:t>
            </a:r>
            <a:endParaRPr lang="nl-NL" sz="3200" dirty="0">
              <a:latin typeface="+mn-lt"/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57430B-79CA-34F1-1886-9E2ABE320E9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23EB6CE-E4BE-C076-C52C-12CA52D01687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7D82A25D-839B-8B3B-BF31-DD2FAC183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2847" y="2586064"/>
            <a:ext cx="2680608" cy="1510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Home">
            <a:extLst>
              <a:ext uri="{FF2B5EF4-FFF2-40B4-BE49-F238E27FC236}">
                <a16:creationId xmlns:a16="http://schemas.microsoft.com/office/drawing/2014/main" id="{90ECA978-440B-704C-438C-12962A7EF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6370" y="2827903"/>
            <a:ext cx="3314698" cy="1027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EFE083A7-FE9B-A2C1-EADB-09E5F7824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991" y="2802465"/>
            <a:ext cx="1750900" cy="894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Afbeelding 2" descr="Afbeelding met Graphics, schermopname, Lettertype, grafische vormgeving&#10;&#10;Door AI gegenereerde inhoud is mogelijk onjuist.">
            <a:extLst>
              <a:ext uri="{FF2B5EF4-FFF2-40B4-BE49-F238E27FC236}">
                <a16:creationId xmlns:a16="http://schemas.microsoft.com/office/drawing/2014/main" id="{A2D3AB62-6E1A-D29D-A5EB-A70D156930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5706" y="2874398"/>
            <a:ext cx="1394521" cy="751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20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F7BF4-43C6-42E2-B80F-911F40E4A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B456D-D82C-DC7E-0017-3AAB5C9A0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Waar kun je de </a:t>
            </a:r>
            <a:r>
              <a:rPr lang="nl-NL" sz="3200" b="1" err="1">
                <a:latin typeface="+mn-lt"/>
              </a:rPr>
              <a:t>Eberhardjes</a:t>
            </a:r>
            <a:r>
              <a:rPr lang="nl-NL" sz="3200" b="1">
                <a:latin typeface="+mn-lt"/>
              </a:rPr>
              <a:t> proeven?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A63E358-C188-B2C7-DE6A-F66A3817CFB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666559" y="5792390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9341EB3-4430-8FD5-0BFA-1B3A5E11D58A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Cafe Smit &amp; Voogt">
            <a:extLst>
              <a:ext uri="{FF2B5EF4-FFF2-40B4-BE49-F238E27FC236}">
                <a16:creationId xmlns:a16="http://schemas.microsoft.com/office/drawing/2014/main" id="{2E63AFDB-9F9F-0E47-66A3-9284C6F48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98" y="1420812"/>
            <a:ext cx="2488524" cy="380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 descr="Afbeelding met Lettertype, logo, Graphics, symbool&#10;&#10;Door AI gegenereerde inhoud is mogelijk onjuist.">
            <a:extLst>
              <a:ext uri="{FF2B5EF4-FFF2-40B4-BE49-F238E27FC236}">
                <a16:creationId xmlns:a16="http://schemas.microsoft.com/office/drawing/2014/main" id="{F049F074-B04A-79EA-E971-F3E1BAE927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201" r="429" b="8824"/>
          <a:stretch/>
        </p:blipFill>
        <p:spPr>
          <a:xfrm>
            <a:off x="4011610" y="1378758"/>
            <a:ext cx="1384829" cy="681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Lettertype, ontwerp, Graphics&#10;&#10;Door AI gegenereerde inhoud is mogelijk onjuist.">
            <a:extLst>
              <a:ext uri="{FF2B5EF4-FFF2-40B4-BE49-F238E27FC236}">
                <a16:creationId xmlns:a16="http://schemas.microsoft.com/office/drawing/2014/main" id="{BC883A83-0FE6-F049-316A-2B8F83CA73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944" b="23055"/>
          <a:stretch/>
        </p:blipFill>
        <p:spPr>
          <a:xfrm>
            <a:off x="613171" y="1906984"/>
            <a:ext cx="1309688" cy="845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Afbeelding 11" descr="Afbeelding met Graphics, Lettertype, logo, symbool&#10;&#10;Door AI gegenereerde inhoud is mogelijk onjuist.">
            <a:extLst>
              <a:ext uri="{FF2B5EF4-FFF2-40B4-BE49-F238E27FC236}">
                <a16:creationId xmlns:a16="http://schemas.microsoft.com/office/drawing/2014/main" id="{D2A6D1BA-9BCC-290D-B7F7-F1F55652C3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2178" y="3745083"/>
            <a:ext cx="785814" cy="1378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E54B30C-C745-7B2B-0183-50625C6ADE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1724" y="3481780"/>
            <a:ext cx="931978" cy="687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Graphic 14" descr="Logo Mondi Caribbean Cuisine Restaurant">
            <a:extLst>
              <a:ext uri="{FF2B5EF4-FFF2-40B4-BE49-F238E27FC236}">
                <a16:creationId xmlns:a16="http://schemas.microsoft.com/office/drawing/2014/main" id="{497C90E6-C315-E64D-1880-F4CA2BD88F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54733" y="4328839"/>
            <a:ext cx="1089651" cy="552995"/>
          </a:xfrm>
          <a:prstGeom prst="rect">
            <a:avLst/>
          </a:prstGeom>
        </p:spPr>
      </p:pic>
      <p:pic>
        <p:nvPicPr>
          <p:cNvPr id="16" name="Afbeelding 15" descr="Afbeelding met tekst, vee, embleem, Lettertype&#10;&#10;Door AI gegenereerde inhoud is mogelijk onjuist.">
            <a:extLst>
              <a:ext uri="{FF2B5EF4-FFF2-40B4-BE49-F238E27FC236}">
                <a16:creationId xmlns:a16="http://schemas.microsoft.com/office/drawing/2014/main" id="{5D5C064A-BD06-B3E9-509B-8549505D5C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1147" y="2375287"/>
            <a:ext cx="795736" cy="836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Afbeelding 16" descr="Afbeelding met tekst, Lettertype, typografie, Graphics&#10;&#10;Door AI gegenereerde inhoud is mogelijk onjuist.">
            <a:extLst>
              <a:ext uri="{FF2B5EF4-FFF2-40B4-BE49-F238E27FC236}">
                <a16:creationId xmlns:a16="http://schemas.microsoft.com/office/drawing/2014/main" id="{105A3826-75B8-F701-FE6D-23EF1BE22A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3952" y="3485014"/>
            <a:ext cx="2065736" cy="523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Afbeelding 17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73D244DF-A8C0-85DB-B7D6-BB3F2658C6A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0298" y="2330788"/>
            <a:ext cx="1171973" cy="637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Afbeelding 2" descr="Afbeelding met tekst, illustratie, zoogdier, ontwerp&#10;&#10;Door AI gegenereerde inhoud is mogelijk onjuist.">
            <a:extLst>
              <a:ext uri="{FF2B5EF4-FFF2-40B4-BE49-F238E27FC236}">
                <a16:creationId xmlns:a16="http://schemas.microsoft.com/office/drawing/2014/main" id="{B1C47A18-525A-A7EF-A44E-87B8637E6A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34418" y="1945592"/>
            <a:ext cx="1190627" cy="764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 descr="Afbeelding met Lettertype, tekst, schermopname, lijn&#10;&#10;Door AI gegenereerde inhoud is mogelijk onjuist.">
            <a:extLst>
              <a:ext uri="{FF2B5EF4-FFF2-40B4-BE49-F238E27FC236}">
                <a16:creationId xmlns:a16="http://schemas.microsoft.com/office/drawing/2014/main" id="{F8F8B0AB-3362-388A-D6C6-9C2C57492B7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3408" y="2881880"/>
            <a:ext cx="2490789" cy="389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Afbeelding 13" descr="Afbeelding met vogel, Graphics, grafische vormgeving, Lettertype&#10;&#10;Door AI gegenereerde inhoud is mogelijk onjuist.">
            <a:extLst>
              <a:ext uri="{FF2B5EF4-FFF2-40B4-BE49-F238E27FC236}">
                <a16:creationId xmlns:a16="http://schemas.microsoft.com/office/drawing/2014/main" id="{815EFA2F-B00C-16C0-E781-D22F22F60F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0540" y="4283471"/>
            <a:ext cx="680780" cy="983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Afbeelding 19" descr="Afbeelding met schermopname, huis, tekst, ontwerp&#10;&#10;Door AI gegenereerde inhoud is mogelijk onjuist.">
            <a:extLst>
              <a:ext uri="{FF2B5EF4-FFF2-40B4-BE49-F238E27FC236}">
                <a16:creationId xmlns:a16="http://schemas.microsoft.com/office/drawing/2014/main" id="{9217F8DF-7230-0234-6951-BD215177C35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76443" y="978947"/>
            <a:ext cx="1524003" cy="736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Afbeelding 20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7034D86D-9970-4C14-0CDC-296748DDD5DA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39" t="7518" r="155" b="15246"/>
          <a:stretch/>
        </p:blipFill>
        <p:spPr>
          <a:xfrm>
            <a:off x="10062198" y="2926307"/>
            <a:ext cx="1797311" cy="686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Afbeelding 21" descr="Afbeelding met tekst, Lettertype, wit, Graphics&#10;&#10;Door AI gegenereerde inhoud is mogelijk onjuist.">
            <a:extLst>
              <a:ext uri="{FF2B5EF4-FFF2-40B4-BE49-F238E27FC236}">
                <a16:creationId xmlns:a16="http://schemas.microsoft.com/office/drawing/2014/main" id="{A0BD594F-0B57-EFFE-8022-0D883F9BFF09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t="17293" r="-478" b="20313"/>
          <a:stretch/>
        </p:blipFill>
        <p:spPr>
          <a:xfrm>
            <a:off x="8275748" y="2745402"/>
            <a:ext cx="1526508" cy="531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Afbeelding 22" descr="Afbeelding met Lettertype, symbool, logo, tekst&#10;&#10;Door AI gegenereerde inhoud is mogelijk onjuist.">
            <a:extLst>
              <a:ext uri="{FF2B5EF4-FFF2-40B4-BE49-F238E27FC236}">
                <a16:creationId xmlns:a16="http://schemas.microsoft.com/office/drawing/2014/main" id="{32E2DA78-55E7-D996-F744-6411488244C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54941" y="919613"/>
            <a:ext cx="1649016" cy="895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Afbeelding 2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6D8C398-D4FE-93F0-57AE-B04FC4829EB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97261" y="2059157"/>
            <a:ext cx="1166300" cy="6905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Afbeelding 24" descr="Afbeelding met tekst, poster, ontwerp&#10;&#10;Door AI gegenereerde inhoud is mogelijk onjuist.">
            <a:extLst>
              <a:ext uri="{FF2B5EF4-FFF2-40B4-BE49-F238E27FC236}">
                <a16:creationId xmlns:a16="http://schemas.microsoft.com/office/drawing/2014/main" id="{F2EB64E8-0678-EF5D-F728-8B8BB818FC6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604282" y="3744490"/>
            <a:ext cx="1011238" cy="1033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Afbeelding 25" descr="Afbeelding met tekst, Lettertype, logo, ontwerp&#10;&#10;Door AI gegenereerde inhoud is mogelijk onjuist.">
            <a:extLst>
              <a:ext uri="{FF2B5EF4-FFF2-40B4-BE49-F238E27FC236}">
                <a16:creationId xmlns:a16="http://schemas.microsoft.com/office/drawing/2014/main" id="{A7A47E65-325D-E9DF-E835-C6D0D3B00BF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434702" y="4338975"/>
            <a:ext cx="982267" cy="988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Afbeelding 26" descr="Afbeelding met Lettertype, logo, symbool, Graphics&#10;&#10;Door AI gegenereerde inhoud is mogelijk onjuist.">
            <a:extLst>
              <a:ext uri="{FF2B5EF4-FFF2-40B4-BE49-F238E27FC236}">
                <a16:creationId xmlns:a16="http://schemas.microsoft.com/office/drawing/2014/main" id="{2C00C2A6-632B-7077-97CF-5AA244F252C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308144" y="3469082"/>
            <a:ext cx="922735" cy="857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Afbeelding 27" descr="Afbeelding met zwart, duisternis&#10;&#10;Door AI gegenereerde inhoud is mogelijk onjuist.">
            <a:extLst>
              <a:ext uri="{FF2B5EF4-FFF2-40B4-BE49-F238E27FC236}">
                <a16:creationId xmlns:a16="http://schemas.microsoft.com/office/drawing/2014/main" id="{20C27780-B11E-0075-DCE6-21BF9204854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139573" y="3710079"/>
            <a:ext cx="847725" cy="906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Afbeelding 18" descr="Afbeelding met tekst, Lettertype, typografie, poster&#10;&#10;Door AI gegenereerde inhoud is mogelijk onjuist.">
            <a:extLst>
              <a:ext uri="{FF2B5EF4-FFF2-40B4-BE49-F238E27FC236}">
                <a16:creationId xmlns:a16="http://schemas.microsoft.com/office/drawing/2014/main" id="{CBA3CE75-121B-B77C-D06B-6DB9C01BBAD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82794" y="3484733"/>
            <a:ext cx="769145" cy="787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Afbeelding 28" descr="Afbeelding met Lettertype, Graphics, schermopname, logo&#10;&#10;Door AI gegenereerde inhoud is mogelijk onjuist.">
            <a:extLst>
              <a:ext uri="{FF2B5EF4-FFF2-40B4-BE49-F238E27FC236}">
                <a16:creationId xmlns:a16="http://schemas.microsoft.com/office/drawing/2014/main" id="{8ECE3265-BCC9-9A62-8EFB-077FE5C731B5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 l="30952" t="22570" r="31567" b="23828"/>
          <a:stretch/>
        </p:blipFill>
        <p:spPr>
          <a:xfrm>
            <a:off x="7616148" y="3484385"/>
            <a:ext cx="1043400" cy="732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Afbeelding 9" descr="Afbeelding met tekst, Lettertype, schermopname, ontwerp&#10;&#10;Door AI gegenereerde inhoud is mogelijk onjuist.">
            <a:extLst>
              <a:ext uri="{FF2B5EF4-FFF2-40B4-BE49-F238E27FC236}">
                <a16:creationId xmlns:a16="http://schemas.microsoft.com/office/drawing/2014/main" id="{24B8CAAD-12F1-D154-E002-807FBF320B5D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440078" y="2377507"/>
            <a:ext cx="798060" cy="847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Afbeelding 31" descr="Afbeelding met tekst, Lettertype, schermopname, wit&#10;&#10;Door AI gegenereerde inhoud is mogelijk onjuist.">
            <a:extLst>
              <a:ext uri="{FF2B5EF4-FFF2-40B4-BE49-F238E27FC236}">
                <a16:creationId xmlns:a16="http://schemas.microsoft.com/office/drawing/2014/main" id="{B693A2E6-1469-8C2E-D42C-7A927BDD0E58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l="-174" t="40212" b="41493"/>
          <a:stretch/>
        </p:blipFill>
        <p:spPr>
          <a:xfrm>
            <a:off x="5362006" y="4564742"/>
            <a:ext cx="1985856" cy="362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Afbeelding 32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AE92BCF5-FBB8-A3F1-7478-3F4436729DA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039225" y="4742765"/>
            <a:ext cx="1225552" cy="645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Afbeelding 33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BF072314-E4B8-7F7B-BE4A-E50A21B8B47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457088" y="5021488"/>
            <a:ext cx="1314451" cy="363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Afbeelding 34" descr="Afbeelding met Lettertype, Graphics, lijn, Elektrisch blauw&#10;&#10;Door AI gegenereerde inhoud is mogelijk onjuist.">
            <a:extLst>
              <a:ext uri="{FF2B5EF4-FFF2-40B4-BE49-F238E27FC236}">
                <a16:creationId xmlns:a16="http://schemas.microsoft.com/office/drawing/2014/main" id="{C34D8414-6230-E13A-A4AE-237B27EDB45B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954736" y="4604656"/>
            <a:ext cx="847272" cy="841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Afbeelding 36" descr="Vermaat groep">
            <a:extLst>
              <a:ext uri="{FF2B5EF4-FFF2-40B4-BE49-F238E27FC236}">
                <a16:creationId xmlns:a16="http://schemas.microsoft.com/office/drawing/2014/main" id="{8144DAE1-7D9F-5DAE-A898-9F0CD113A8E1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093850" y="1346676"/>
            <a:ext cx="1941740" cy="689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Graphic 38" descr="Logo The College Hotel Amsterdam, Autograph Collection">
            <a:extLst>
              <a:ext uri="{FF2B5EF4-FFF2-40B4-BE49-F238E27FC236}">
                <a16:creationId xmlns:a16="http://schemas.microsoft.com/office/drawing/2014/main" id="{E1C98C9C-A229-FC81-6F76-9F3BCC77FE5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244067" y="5121274"/>
            <a:ext cx="2136322" cy="367394"/>
          </a:xfrm>
          <a:prstGeom prst="rect">
            <a:avLst/>
          </a:prstGeom>
        </p:spPr>
      </p:pic>
      <p:pic>
        <p:nvPicPr>
          <p:cNvPr id="40" name="Afbeelding 39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E5E959E2-4321-D8DF-525A-91DDA24C002B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505371" y="1948315"/>
            <a:ext cx="1299029" cy="631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691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2165F-8B23-24F8-D10A-F2CC55D8C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3A463E-7825-8DB0-193D-DB976FCA9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11493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Waar vind je de </a:t>
            </a:r>
            <a:r>
              <a:rPr lang="nl-NL" sz="3200" b="1" err="1">
                <a:latin typeface="+mn-lt"/>
              </a:rPr>
              <a:t>Eberhardjes</a:t>
            </a:r>
            <a:r>
              <a:rPr lang="nl-NL" sz="3200" b="1">
                <a:latin typeface="+mn-lt"/>
              </a:rPr>
              <a:t> in consumentverpakking?</a:t>
            </a:r>
            <a:endParaRPr lang="nl-NL">
              <a:ea typeface="Calibri Light"/>
              <a:cs typeface="Calibri Ligh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0CAC8C1-CB04-9280-EBA2-5FAE0D220B3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AA127F26-1193-5AAC-16A6-248D169E6303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 descr="Afbeelding met tekst, Lettertype, logo, symbool&#10;&#10;Door AI gegenereerde inhoud is mogelijk onjuist.">
            <a:extLst>
              <a:ext uri="{FF2B5EF4-FFF2-40B4-BE49-F238E27FC236}">
                <a16:creationId xmlns:a16="http://schemas.microsoft.com/office/drawing/2014/main" id="{706B16C1-BB6B-F9EA-0D48-971FEB9C5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48" y="3123349"/>
            <a:ext cx="1896667" cy="504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 descr="Afbeelding met tekst, Lettertype, wit, Graphics&#10;&#10;Door AI gegenereerde inhoud is mogelijk onjuist.">
            <a:extLst>
              <a:ext uri="{FF2B5EF4-FFF2-40B4-BE49-F238E27FC236}">
                <a16:creationId xmlns:a16="http://schemas.microsoft.com/office/drawing/2014/main" id="{6DD128B7-931A-8365-0001-BDEF94B7CC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871" r="128" b="46924"/>
          <a:stretch/>
        </p:blipFill>
        <p:spPr>
          <a:xfrm>
            <a:off x="685060" y="3904000"/>
            <a:ext cx="2519713" cy="359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Afbeelding 4" descr="Afbeelding met tekst, Lettertype, geel, logo&#10;&#10;Door AI gegenereerde inhoud is mogelijk onjuist.">
            <a:extLst>
              <a:ext uri="{FF2B5EF4-FFF2-40B4-BE49-F238E27FC236}">
                <a16:creationId xmlns:a16="http://schemas.microsoft.com/office/drawing/2014/main" id="{48E536B6-A009-BFCE-1D8E-08DA9E002D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657" t="39018" r="657" b="36161"/>
          <a:stretch/>
        </p:blipFill>
        <p:spPr>
          <a:xfrm>
            <a:off x="9733359" y="4827983"/>
            <a:ext cx="1535914" cy="357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 descr="Afbeelding met Lettertype, wit, ontwerp&#10;&#10;Door AI gegenereerde inhoud is mogelijk onjuist.">
            <a:extLst>
              <a:ext uri="{FF2B5EF4-FFF2-40B4-BE49-F238E27FC236}">
                <a16:creationId xmlns:a16="http://schemas.microsoft.com/office/drawing/2014/main" id="{A2826AE2-0803-035B-8CAA-40B58FFF6F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945" t="40625" r="12326" b="44573"/>
          <a:stretch/>
        </p:blipFill>
        <p:spPr>
          <a:xfrm>
            <a:off x="697276" y="1440655"/>
            <a:ext cx="2285249" cy="413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0FF3163B-C554-00D4-479F-8755A26A0A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0765" y="1351360"/>
            <a:ext cx="2137173" cy="791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tekst, Lettertype, wit, Graphics&#10;&#10;Door AI gegenereerde inhoud is mogelijk onjuist.">
            <a:extLst>
              <a:ext uri="{FF2B5EF4-FFF2-40B4-BE49-F238E27FC236}">
                <a16:creationId xmlns:a16="http://schemas.microsoft.com/office/drawing/2014/main" id="{F75F0DC5-6B60-86AF-619F-6569D400FFF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7293" r="-478" b="20313"/>
          <a:stretch/>
        </p:blipFill>
        <p:spPr>
          <a:xfrm>
            <a:off x="697419" y="2245339"/>
            <a:ext cx="1389587" cy="501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Lettertype, logo, symbool, Graphics&#10;&#10;Door AI gegenereerde inhoud is mogelijk onjuist.">
            <a:extLst>
              <a:ext uri="{FF2B5EF4-FFF2-40B4-BE49-F238E27FC236}">
                <a16:creationId xmlns:a16="http://schemas.microsoft.com/office/drawing/2014/main" id="{521C744A-DDAB-7A93-E2BC-6C6F10CF8F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18723" y="2385613"/>
            <a:ext cx="815579" cy="714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Afbeelding 16" descr="Afbeelding met tekst, Lettertype, typografie, poster&#10;&#10;Door AI gegenereerde inhoud is mogelijk onjuist.">
            <a:extLst>
              <a:ext uri="{FF2B5EF4-FFF2-40B4-BE49-F238E27FC236}">
                <a16:creationId xmlns:a16="http://schemas.microsoft.com/office/drawing/2014/main" id="{3219DB47-77F9-3DB6-4F0F-4BA90EB9BA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3138" y="3353764"/>
            <a:ext cx="769145" cy="787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Afbeelding 18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60BD34F3-2CC5-6439-67B7-E0E121FAFD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29438" y="2461758"/>
            <a:ext cx="1171973" cy="637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D3BE505A-FF37-3B6E-DE17-AB529D91A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23160" y="3389708"/>
            <a:ext cx="706041" cy="709613"/>
          </a:xfrm>
          <a:prstGeom prst="rect">
            <a:avLst/>
          </a:prstGeom>
        </p:spPr>
      </p:pic>
      <p:pic>
        <p:nvPicPr>
          <p:cNvPr id="21" name="Afbeelding 20" descr="Afbeelding met Lettertype, schermopname, zwart, Graphics&#10;&#10;Door AI gegenereerde inhoud is mogelijk onjuist.">
            <a:extLst>
              <a:ext uri="{FF2B5EF4-FFF2-40B4-BE49-F238E27FC236}">
                <a16:creationId xmlns:a16="http://schemas.microsoft.com/office/drawing/2014/main" id="{4837624E-EB8B-2B3D-504E-D1BBA3DCC0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58990" y="2445544"/>
            <a:ext cx="1293020" cy="651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Afbeelding 21" descr="Afbeelding met tekst, Lettertype, logo, schermopname&#10;&#10;Door AI gegenereerde inhoud is mogelijk onjuist.">
            <a:extLst>
              <a:ext uri="{FF2B5EF4-FFF2-40B4-BE49-F238E27FC236}">
                <a16:creationId xmlns:a16="http://schemas.microsoft.com/office/drawing/2014/main" id="{5E3FD897-359B-222C-B8CB-C67087FA8FA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29375" b="29206"/>
          <a:stretch/>
        </p:blipFill>
        <p:spPr>
          <a:xfrm>
            <a:off x="7238999" y="3548062"/>
            <a:ext cx="1601391" cy="714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Afbeelding 2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8F6FDE5-534B-9286-2B11-7DA9945A4E6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51981" y="1499563"/>
            <a:ext cx="963894" cy="547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Afbeelding 24" descr="Afbeelding met zwart, duisternis&#10;&#10;Door AI gegenereerde inhoud is mogelijk onjuist.">
            <a:extLst>
              <a:ext uri="{FF2B5EF4-FFF2-40B4-BE49-F238E27FC236}">
                <a16:creationId xmlns:a16="http://schemas.microsoft.com/office/drawing/2014/main" id="{F86F070D-4A02-908C-2450-1ED34E10FDD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69969" y="4629149"/>
            <a:ext cx="1339454" cy="641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Afbeelding 25" descr="Afbeelding met tekst, Lettertype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5E0BF6D5-135C-F27E-1ABC-769B8C025C6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238999" y="2387203"/>
            <a:ext cx="1404938" cy="898922"/>
          </a:xfrm>
          <a:prstGeom prst="rect">
            <a:avLst/>
          </a:prstGeom>
        </p:spPr>
      </p:pic>
      <p:pic>
        <p:nvPicPr>
          <p:cNvPr id="27" name="Afbeelding 26" descr="Afbeelding met symbool, logo, ontwerp&#10;&#10;Door AI gegenereerde inhoud is mogelijk onjuist.">
            <a:extLst>
              <a:ext uri="{FF2B5EF4-FFF2-40B4-BE49-F238E27FC236}">
                <a16:creationId xmlns:a16="http://schemas.microsoft.com/office/drawing/2014/main" id="{2D659E34-F642-7720-33EF-A6154C4567D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188992" y="1401364"/>
            <a:ext cx="1963342" cy="739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Afbeelding 27" descr="Afbeelding met embleem, logo, symbool, tekst&#10;&#10;Door AI gegenereerde inhoud is mogelijk onjuist.">
            <a:extLst>
              <a:ext uri="{FF2B5EF4-FFF2-40B4-BE49-F238E27FC236}">
                <a16:creationId xmlns:a16="http://schemas.microsoft.com/office/drawing/2014/main" id="{A74B5E3E-CC3B-880B-AE88-40399B313C6C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4860" r="-1342" b="-7217"/>
          <a:stretch/>
        </p:blipFill>
        <p:spPr>
          <a:xfrm>
            <a:off x="10765630" y="2424957"/>
            <a:ext cx="900131" cy="818955"/>
          </a:xfrm>
          <a:prstGeom prst="rect">
            <a:avLst/>
          </a:prstGeom>
        </p:spPr>
      </p:pic>
      <p:pic>
        <p:nvPicPr>
          <p:cNvPr id="29" name="Afbeelding 28" descr="Afbeelding met handschrift, Lettertype, kalligrafie, typografie&#10;&#10;Door AI gegenereerde inhoud is mogelijk onjuist.">
            <a:extLst>
              <a:ext uri="{FF2B5EF4-FFF2-40B4-BE49-F238E27FC236}">
                <a16:creationId xmlns:a16="http://schemas.microsoft.com/office/drawing/2014/main" id="{DA7DF27A-3107-5304-4A84-36525FEE2B8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33359" y="3411141"/>
            <a:ext cx="1625205" cy="446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Afbeelding 29" descr="Afbeelding met tekst, Lettertype, wit, ontwerp&#10;&#10;Door AI gegenereerde inhoud is mogelijk onjuist.">
            <a:extLst>
              <a:ext uri="{FF2B5EF4-FFF2-40B4-BE49-F238E27FC236}">
                <a16:creationId xmlns:a16="http://schemas.microsoft.com/office/drawing/2014/main" id="{5FDD59AE-0A15-7AFD-5AC9-3B631268C06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679781" y="4055269"/>
            <a:ext cx="1631158" cy="575073"/>
          </a:xfrm>
          <a:prstGeom prst="rect">
            <a:avLst/>
          </a:prstGeom>
        </p:spPr>
      </p:pic>
      <p:pic>
        <p:nvPicPr>
          <p:cNvPr id="31" name="Afbeelding 30" descr="Afbeelding met Lettertype, Graphics, logo, wit&#10;&#10;Door AI gegenereerde inhoud is mogelijk onjuist.">
            <a:extLst>
              <a:ext uri="{FF2B5EF4-FFF2-40B4-BE49-F238E27FC236}">
                <a16:creationId xmlns:a16="http://schemas.microsoft.com/office/drawing/2014/main" id="{02A34803-A579-E152-746E-65753D85CBC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434827" y="2143125"/>
            <a:ext cx="767954" cy="773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Afbeelding 31" descr="Afbeelding met Graphics, ontwerp, silhouet&#10;&#10;Door AI gegenereerde inhoud is mogelijk onjuist.">
            <a:extLst>
              <a:ext uri="{FF2B5EF4-FFF2-40B4-BE49-F238E27FC236}">
                <a16:creationId xmlns:a16="http://schemas.microsoft.com/office/drawing/2014/main" id="{7495296B-E8CB-30D2-DEA9-3D57A6CBBBD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321968" y="4387453"/>
            <a:ext cx="839391" cy="803673"/>
          </a:xfrm>
          <a:prstGeom prst="rect">
            <a:avLst/>
          </a:prstGeom>
        </p:spPr>
      </p:pic>
      <p:pic>
        <p:nvPicPr>
          <p:cNvPr id="33" name="Graphic 32" descr="Bestand:Logo of Gemeente Amsterdam.svg - Wikipedia">
            <a:extLst>
              <a:ext uri="{FF2B5EF4-FFF2-40B4-BE49-F238E27FC236}">
                <a16:creationId xmlns:a16="http://schemas.microsoft.com/office/drawing/2014/main" id="{B4D7F52B-F8E8-2890-FC25-B0F29A81DC9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82229" y="4699467"/>
            <a:ext cx="1302544" cy="572553"/>
          </a:xfrm>
          <a:prstGeom prst="rect">
            <a:avLst/>
          </a:prstGeom>
        </p:spPr>
      </p:pic>
      <p:pic>
        <p:nvPicPr>
          <p:cNvPr id="35" name="Afbeelding 34" descr="Afbeelding met Lettertype, Graphics, logo, wit&#10;&#10;Door AI gegenereerde inhoud is mogelijk onjuist.">
            <a:extLst>
              <a:ext uri="{FF2B5EF4-FFF2-40B4-BE49-F238E27FC236}">
                <a16:creationId xmlns:a16="http://schemas.microsoft.com/office/drawing/2014/main" id="{EA642404-1529-4ACB-6F0E-1BDAD92F016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78078" y="4387452"/>
            <a:ext cx="892969" cy="881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Afbeelding 37" descr="Afbeelding met Lettertype, tekst, Graphics, logo&#10;&#10;Door AI gegenereerde inhoud is mogelijk onjuist.">
            <a:extLst>
              <a:ext uri="{FF2B5EF4-FFF2-40B4-BE49-F238E27FC236}">
                <a16:creationId xmlns:a16="http://schemas.microsoft.com/office/drawing/2014/main" id="{E550A5E1-C7D0-07FB-8B68-8A46B0105D2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208608" y="4633912"/>
            <a:ext cx="1452564" cy="632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08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EC604-A1AA-2E46-A9F1-AE978FDC1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3B64A-9795-5516-355E-97C3ABD9F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2024 was het jaar van productontwikkeling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E7B35C-CEA0-1F60-3ED5-878C5488399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60C8020-DE9F-7E6F-D729-6F7133D6528F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3ED632-BD30-2B30-C0CB-930F42081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1" y="1754764"/>
            <a:ext cx="10416301" cy="33463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ea typeface="Calibri"/>
                <a:cs typeface="Calibri"/>
              </a:rPr>
              <a:t>Synergie horeca en consument – optimalisering verkoop</a:t>
            </a:r>
            <a:endParaRPr lang="en-US" dirty="0">
              <a:ea typeface="Calibri"/>
              <a:cs typeface="Calibri"/>
            </a:endParaRPr>
          </a:p>
          <a:p>
            <a:r>
              <a:rPr lang="nl-NL" dirty="0">
                <a:ea typeface="Calibri"/>
                <a:cs typeface="Calibri"/>
              </a:rPr>
              <a:t>Van </a:t>
            </a:r>
            <a:r>
              <a:rPr lang="nl-NL" dirty="0" err="1">
                <a:ea typeface="Calibri"/>
                <a:cs typeface="Calibri"/>
              </a:rPr>
              <a:t>start-up</a:t>
            </a:r>
            <a:r>
              <a:rPr lang="nl-NL" dirty="0">
                <a:ea typeface="Calibri"/>
                <a:cs typeface="Calibri"/>
              </a:rPr>
              <a:t> naar </a:t>
            </a:r>
            <a:r>
              <a:rPr lang="nl-NL" dirty="0" err="1">
                <a:ea typeface="Calibri"/>
                <a:cs typeface="Calibri"/>
              </a:rPr>
              <a:t>scale</a:t>
            </a:r>
            <a:r>
              <a:rPr lang="nl-NL" dirty="0">
                <a:ea typeface="Calibri"/>
                <a:cs typeface="Calibri"/>
              </a:rPr>
              <a:t>-up</a:t>
            </a:r>
          </a:p>
          <a:p>
            <a:r>
              <a:rPr lang="nl-NL" dirty="0">
                <a:ea typeface="Calibri"/>
                <a:cs typeface="Calibri"/>
              </a:rPr>
              <a:t>Samenwerkingen mét resultaat</a:t>
            </a:r>
          </a:p>
          <a:p>
            <a:r>
              <a:rPr lang="nl-NL" dirty="0">
                <a:ea typeface="Calibri"/>
                <a:cs typeface="Calibri"/>
              </a:rPr>
              <a:t>Verbinden zodat we samen kunnen groeien…</a:t>
            </a:r>
          </a:p>
        </p:txBody>
      </p:sp>
    </p:spTree>
    <p:extLst>
      <p:ext uri="{BB962C8B-B14F-4D97-AF65-F5344CB8AC3E}">
        <p14:creationId xmlns:p14="http://schemas.microsoft.com/office/powerpoint/2010/main" val="363096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7A06A-E514-B24D-6227-B6DF53E0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DF8240D-3B66-DBA4-7A58-6056917DAA08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vak 2">
            <a:extLst>
              <a:ext uri="{FF2B5EF4-FFF2-40B4-BE49-F238E27FC236}">
                <a16:creationId xmlns:a16="http://schemas.microsoft.com/office/drawing/2014/main" id="{9E2F456E-4DBA-39D6-897B-75A6CF498E2D}"/>
              </a:ext>
            </a:extLst>
          </p:cNvPr>
          <p:cNvSpPr txBox="1"/>
          <p:nvPr/>
        </p:nvSpPr>
        <p:spPr>
          <a:xfrm>
            <a:off x="539179" y="529473"/>
            <a:ext cx="23387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Hoera!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Het is een meisje!</a:t>
            </a:r>
          </a:p>
        </p:txBody>
      </p:sp>
      <p:pic>
        <p:nvPicPr>
          <p:cNvPr id="6" name="Afbeelding 5" descr="Afbeelding met tekst, voedsel, persoon, Snack&#10;&#10;Automatisch gegenereerde beschrijving">
            <a:extLst>
              <a:ext uri="{FF2B5EF4-FFF2-40B4-BE49-F238E27FC236}">
                <a16:creationId xmlns:a16="http://schemas.microsoft.com/office/drawing/2014/main" id="{4B2E1483-3054-1158-C51D-AC3CD0844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13" y="196406"/>
            <a:ext cx="8349872" cy="5304433"/>
          </a:xfrm>
          <a:prstGeom prst="rect">
            <a:avLst/>
          </a:prstGeom>
        </p:spPr>
      </p:pic>
      <p:pic>
        <p:nvPicPr>
          <p:cNvPr id="8" name="Afbeelding 7" descr="Afbeelding met tekst, nagerecht, voedsel, schermopname&#10;&#10;Door AI gegenereerde inhoud is mogelijk onjuist.">
            <a:extLst>
              <a:ext uri="{FF2B5EF4-FFF2-40B4-BE49-F238E27FC236}">
                <a16:creationId xmlns:a16="http://schemas.microsoft.com/office/drawing/2014/main" id="{7A6CA10E-E439-2D11-D7A1-2CC7640433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2013"/>
          <a:stretch/>
        </p:blipFill>
        <p:spPr>
          <a:xfrm>
            <a:off x="7150479" y="2499710"/>
            <a:ext cx="1326193" cy="3363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610EF9B9-DB68-4AF1-2F24-7F2DD71474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630" t="13763" r="38630" b="43799"/>
          <a:stretch/>
        </p:blipFill>
        <p:spPr>
          <a:xfrm>
            <a:off x="8740731" y="3429000"/>
            <a:ext cx="3069745" cy="1226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tekst, Menselijk gezicht, kleding, persoon&#10;&#10;Door AI gegenereerde inhoud is mogelijk onjuist.">
            <a:extLst>
              <a:ext uri="{FF2B5EF4-FFF2-40B4-BE49-F238E27FC236}">
                <a16:creationId xmlns:a16="http://schemas.microsoft.com/office/drawing/2014/main" id="{69CCD369-EBC5-D7CD-C832-84C03EDB56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129" t="11992" r="2178" b="7366"/>
          <a:stretch/>
        </p:blipFill>
        <p:spPr>
          <a:xfrm>
            <a:off x="6095999" y="293909"/>
            <a:ext cx="4131980" cy="1938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tekst, raam, schermopname, huis&#10;&#10;Door AI gegenereerde inhoud is mogelijk onjuist.">
            <a:extLst>
              <a:ext uri="{FF2B5EF4-FFF2-40B4-BE49-F238E27FC236}">
                <a16:creationId xmlns:a16="http://schemas.microsoft.com/office/drawing/2014/main" id="{D4A8802B-71D7-3DDA-16FE-DDF16552D4D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7666" t="17186" r="31983" b="25036"/>
          <a:stretch/>
        </p:blipFill>
        <p:spPr>
          <a:xfrm>
            <a:off x="9607457" y="1263110"/>
            <a:ext cx="2244949" cy="1808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Afbeelding 16" descr="Afbeelding met kleding, persoon, Menselijk gezicht, glimlach&#10;&#10;Door AI gegenereerde inhoud is mogelijk onjuist.">
            <a:extLst>
              <a:ext uri="{FF2B5EF4-FFF2-40B4-BE49-F238E27FC236}">
                <a16:creationId xmlns:a16="http://schemas.microsoft.com/office/drawing/2014/main" id="{C35A6092-F072-31A1-CA33-00CDE2A49D7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1172" r="16080" b="-5"/>
          <a:stretch/>
        </p:blipFill>
        <p:spPr>
          <a:xfrm>
            <a:off x="706785" y="3202452"/>
            <a:ext cx="2341762" cy="3147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Afbeelding 18" descr="Afbeelding met Lettertype, Graphics, logo, symbool&#10;&#10;Automatisch gegenereerde beschrijving">
            <a:extLst>
              <a:ext uri="{FF2B5EF4-FFF2-40B4-BE49-F238E27FC236}">
                <a16:creationId xmlns:a16="http://schemas.microsoft.com/office/drawing/2014/main" id="{4D9BAE7E-C7FD-CB5C-3741-BBE562B6A4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89270" y="5679444"/>
            <a:ext cx="1396091" cy="90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3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62384-4A67-BBFE-6E38-F0D45CC43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544F5E2-17C8-EEF3-0FE5-C03E9906396F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DD2A8A99-C009-9F05-1E65-BDB1247AF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Waarom </a:t>
            </a:r>
            <a:r>
              <a:rPr lang="nl-NL" sz="3200" b="1" err="1">
                <a:latin typeface="+mn-lt"/>
              </a:rPr>
              <a:t>Bosshardtjes</a:t>
            </a:r>
            <a:r>
              <a:rPr lang="nl-NL" sz="3200" b="1">
                <a:latin typeface="+mn-lt"/>
              </a:rPr>
              <a:t>?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BA74C3A4-A157-3F8D-BD8C-CE16F568A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571" y="1397724"/>
            <a:ext cx="7477030" cy="42710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Eerste stap naar ‘groter’ door met een extra partij de ontwikkeling te vergroten…</a:t>
            </a:r>
          </a:p>
          <a:p>
            <a:r>
              <a:rPr lang="nl-NL"/>
              <a:t>Welke partij past nu beter bij ‘verbinding’ dan het Leger des Heils?</a:t>
            </a:r>
          </a:p>
          <a:p>
            <a:r>
              <a:rPr lang="nl-NL"/>
              <a:t>Samen komen we verder</a:t>
            </a:r>
            <a:endParaRPr lang="nl-NL">
              <a:ea typeface="Calibri"/>
              <a:cs typeface="Calibri"/>
            </a:endParaRPr>
          </a:p>
          <a:p>
            <a:r>
              <a:rPr lang="nl-NL">
                <a:ea typeface="Calibri"/>
                <a:cs typeface="Calibri"/>
              </a:rPr>
              <a:t>Uitbreiding buiten Amsterdam</a:t>
            </a:r>
            <a:endParaRPr lang="nl-NL"/>
          </a:p>
          <a:p>
            <a:r>
              <a:rPr lang="nl-NL"/>
              <a:t>Leerpunten</a:t>
            </a:r>
          </a:p>
          <a:p>
            <a:r>
              <a:rPr lang="nl-NL"/>
              <a:t>Wordt vervolgd….</a:t>
            </a:r>
          </a:p>
        </p:txBody>
      </p:sp>
      <p:pic>
        <p:nvPicPr>
          <p:cNvPr id="11" name="Afbeelding 10" descr="Afbeelding met tekst, Snack, Gemaksvoeding, koekje&#10;&#10;Automatisch gegenereerde beschrijving">
            <a:extLst>
              <a:ext uri="{FF2B5EF4-FFF2-40B4-BE49-F238E27FC236}">
                <a16:creationId xmlns:a16="http://schemas.microsoft.com/office/drawing/2014/main" id="{1E7D586D-B502-E39D-3F80-E93A5E4A3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7" r="2600" b="521"/>
          <a:stretch/>
        </p:blipFill>
        <p:spPr>
          <a:xfrm>
            <a:off x="163285" y="1472980"/>
            <a:ext cx="3702884" cy="3768489"/>
          </a:xfrm>
          <a:prstGeom prst="rect">
            <a:avLst/>
          </a:prstGeom>
        </p:spPr>
      </p:pic>
      <p:pic>
        <p:nvPicPr>
          <p:cNvPr id="13" name="Afbeelding 12" descr="Afbeelding met Lettertype, Graphics, logo, symbool&#10;&#10;Automatisch gegenereerde beschrijving">
            <a:extLst>
              <a:ext uri="{FF2B5EF4-FFF2-40B4-BE49-F238E27FC236}">
                <a16:creationId xmlns:a16="http://schemas.microsoft.com/office/drawing/2014/main" id="{7CD1BCA3-E458-C61B-BF0B-4EFC049F2A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312" r="434" b="725"/>
          <a:stretch/>
        </p:blipFill>
        <p:spPr>
          <a:xfrm>
            <a:off x="10189270" y="5667552"/>
            <a:ext cx="1390035" cy="9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92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1A840-5837-006D-58AF-E9F8F80B7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5775EB-5759-C91E-ED5F-C3515DEB3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Najaar 2024 – samenwerking met het Rijksmuseum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856727-EE5E-899C-8A04-D6F0887CFCD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C10A23C4-2750-3DC2-3A1F-4D7ECD219EB4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Witte_achtergrond_Rijks_Eberhardjes">
            <a:hlinkClick r:id="" action="ppaction://media"/>
            <a:extLst>
              <a:ext uri="{FF2B5EF4-FFF2-40B4-BE49-F238E27FC236}">
                <a16:creationId xmlns:a16="http://schemas.microsoft.com/office/drawing/2014/main" id="{F9FD0723-AD37-E627-7D91-61FFDB12F68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68642" y="1037027"/>
            <a:ext cx="4082331" cy="4082332"/>
          </a:xfrm>
        </p:spPr>
      </p:pic>
      <p:pic>
        <p:nvPicPr>
          <p:cNvPr id="8" name="Afbeelding 7" descr="Afbeelding met tekst, schoeisel, kleding, jeans&#10;&#10;Automatisch gegenereerde beschrijving">
            <a:extLst>
              <a:ext uri="{FF2B5EF4-FFF2-40B4-BE49-F238E27FC236}">
                <a16:creationId xmlns:a16="http://schemas.microsoft.com/office/drawing/2014/main" id="{1A81ACDD-A8B7-3FCA-3FA7-89032A4490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81" r="-2" b="540"/>
          <a:stretch/>
        </p:blipFill>
        <p:spPr>
          <a:xfrm>
            <a:off x="576925" y="1314715"/>
            <a:ext cx="2827865" cy="3731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Tijdelijke aanduiding voor inhoud 4" descr="Afbeelding met tekst, Menselijk gezicht, boek, persoon&#10;&#10;Automatisch gegenereerde beschrijving">
            <a:extLst>
              <a:ext uri="{FF2B5EF4-FFF2-40B4-BE49-F238E27FC236}">
                <a16:creationId xmlns:a16="http://schemas.microsoft.com/office/drawing/2014/main" id="{56F9299D-6A0F-439A-945B-A02721DF2F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" b="18511"/>
          <a:stretch/>
        </p:blipFill>
        <p:spPr>
          <a:xfrm>
            <a:off x="3660295" y="1314715"/>
            <a:ext cx="2827865" cy="3731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tekst, tafel, doos, handtas&#10;&#10;Automatisch gegenereerde beschrijving">
            <a:extLst>
              <a:ext uri="{FF2B5EF4-FFF2-40B4-BE49-F238E27FC236}">
                <a16:creationId xmlns:a16="http://schemas.microsoft.com/office/drawing/2014/main" id="{15424FE3-FBF0-0F38-F7E3-3C20F0534E2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024" r="-2" b="-2"/>
          <a:stretch/>
        </p:blipFill>
        <p:spPr>
          <a:xfrm>
            <a:off x="9023095" y="1314715"/>
            <a:ext cx="2827865" cy="3731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AC7D4BB4-E559-36B1-7C3B-2DA792E82B03}"/>
              </a:ext>
            </a:extLst>
          </p:cNvPr>
          <p:cNvSpPr txBox="1"/>
          <p:nvPr/>
        </p:nvSpPr>
        <p:spPr>
          <a:xfrm>
            <a:off x="578069" y="6069723"/>
            <a:ext cx="3074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>
                <a:ea typeface="Calibri"/>
                <a:cs typeface="Calibri"/>
              </a:rPr>
              <a:t>Lancering 27 oktober 2024</a:t>
            </a:r>
            <a:endParaRPr lang="nl-NL" b="1"/>
          </a:p>
        </p:txBody>
      </p:sp>
    </p:spTree>
    <p:extLst>
      <p:ext uri="{BB962C8B-B14F-4D97-AF65-F5344CB8AC3E}">
        <p14:creationId xmlns:p14="http://schemas.microsoft.com/office/powerpoint/2010/main" val="392886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6C3B9-F61F-CECD-36D9-689871254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341FC-C3BC-3327-FBF5-FFC293D5A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err="1">
                <a:latin typeface="+mn-lt"/>
                <a:ea typeface="Calibri"/>
                <a:cs typeface="Calibri"/>
              </a:rPr>
              <a:t>Eberhardjes</a:t>
            </a:r>
            <a:r>
              <a:rPr lang="nl-NL" sz="3200" b="1">
                <a:latin typeface="+mn-lt"/>
                <a:ea typeface="Calibri"/>
                <a:cs typeface="Calibri"/>
              </a:rPr>
              <a:t> in pakket 750 jaar Amsterdam – Amsterdam Made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FEDAB58-0D97-4519-8E94-DFCCB3CFDA72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B076777-B93E-94B1-84AF-8DC07D0DA26F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 descr="Afbeelding met tekst, drinken, fles, Frisdrank&#10;&#10;Door AI gegenereerde inhoud is mogelijk onjuist.">
            <a:extLst>
              <a:ext uri="{FF2B5EF4-FFF2-40B4-BE49-F238E27FC236}">
                <a16:creationId xmlns:a16="http://schemas.microsoft.com/office/drawing/2014/main" id="{3521448B-539B-4614-977E-840AADE6C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893" y="1656832"/>
            <a:ext cx="4381688" cy="3219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Wit_750_Eberhardjes">
            <a:hlinkClick r:id="" action="ppaction://media"/>
            <a:extLst>
              <a:ext uri="{FF2B5EF4-FFF2-40B4-BE49-F238E27FC236}">
                <a16:creationId xmlns:a16="http://schemas.microsoft.com/office/drawing/2014/main" id="{C03C4E53-F700-08FB-DE13-7E854276D6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29417" y="1387850"/>
            <a:ext cx="3591426" cy="3630840"/>
          </a:xfrm>
          <a:prstGeom prst="rect">
            <a:avLst/>
          </a:prstGeom>
        </p:spPr>
      </p:pic>
      <p:pic>
        <p:nvPicPr>
          <p:cNvPr id="10" name="Afbeelding 9" descr="Onjobs - Medewerker orderverzameling/vulploeg bij Hanos">
            <a:extLst>
              <a:ext uri="{FF2B5EF4-FFF2-40B4-BE49-F238E27FC236}">
                <a16:creationId xmlns:a16="http://schemas.microsoft.com/office/drawing/2014/main" id="{03E4D4E0-9F8C-1BD6-F7CB-2EECF13D4E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6314" y="1446486"/>
            <a:ext cx="1659321" cy="1659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Partners - Locally Made">
            <a:extLst>
              <a:ext uri="{FF2B5EF4-FFF2-40B4-BE49-F238E27FC236}">
                <a16:creationId xmlns:a16="http://schemas.microsoft.com/office/drawing/2014/main" id="{D268875C-6B3B-3B7C-B53C-E32E8C3F6B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6313" y="3430314"/>
            <a:ext cx="1613338" cy="1587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579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39FA1-81D4-BBA5-906E-AF71FB878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7E3730-607C-F737-C0F2-DC668A855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Horeca verpakking nu ook met hét verhaal van de </a:t>
            </a:r>
            <a:r>
              <a:rPr lang="nl-NL" sz="3200" b="1" err="1">
                <a:latin typeface="+mn-lt"/>
              </a:rPr>
              <a:t>Eberhardjes</a:t>
            </a:r>
            <a:endParaRPr lang="nl-NL" sz="3200" err="1">
              <a:latin typeface="+mn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9F38D7C-A67E-3CDA-D624-45BC9607EF6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699386E-EA14-E0D4-5A7F-8F6AE8916DB3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 descr="Afbeelding met tekst, Verpakkingsmateriaal, Verpakking en etiketten, houten&#10;&#10;Automatisch gegenereerde beschrijving">
            <a:extLst>
              <a:ext uri="{FF2B5EF4-FFF2-40B4-BE49-F238E27FC236}">
                <a16:creationId xmlns:a16="http://schemas.microsoft.com/office/drawing/2014/main" id="{9BF4BB59-80F9-E880-853A-A0FD97F15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61" t="20791" r="2455" b="17606"/>
          <a:stretch/>
        </p:blipFill>
        <p:spPr>
          <a:xfrm>
            <a:off x="5603328" y="2049294"/>
            <a:ext cx="5160199" cy="2762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schermopname&#10;&#10;Door AI gegenereerde inhoud is mogelijk onjuist.">
            <a:extLst>
              <a:ext uri="{FF2B5EF4-FFF2-40B4-BE49-F238E27FC236}">
                <a16:creationId xmlns:a16="http://schemas.microsoft.com/office/drawing/2014/main" id="{5AB8255C-D5B1-3DDF-B2A8-75DB58DE78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55" b="-796"/>
          <a:stretch/>
        </p:blipFill>
        <p:spPr>
          <a:xfrm>
            <a:off x="1791689" y="1550815"/>
            <a:ext cx="2090194" cy="3634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122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EB32D-5BC6-80BB-FC0F-951A08410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FB670-DEEC-41B0-780B-B3A9E85C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  <a:ea typeface="Calibri"/>
                <a:cs typeface="Calibri"/>
              </a:rPr>
              <a:t>Het ‘voorlopige’ resultaat van onze samenwerking met Amsterdamse ondernemers en organisaties…</a:t>
            </a:r>
            <a:endParaRPr lang="nl-NL" sz="3200" dirty="0">
              <a:latin typeface="+mn-lt"/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D33756-85A3-CBCB-6E50-F442C73C3F2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764793F-772B-BDA2-7556-843D8962AAA6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AF0B2B9D-ADCA-B05E-40E0-D50D98DF3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30" y="1596423"/>
            <a:ext cx="2318489" cy="3702464"/>
          </a:xfrm>
          <a:prstGeom prst="rect">
            <a:avLst/>
          </a:prstGeom>
        </p:spPr>
      </p:pic>
      <p:pic>
        <p:nvPicPr>
          <p:cNvPr id="8" name="Afbeelding 7" descr="Afbeelding met tekst, Snack, Gemaksvoeding, koekje&#10;&#10;Automatisch gegenereerde beschrijving">
            <a:extLst>
              <a:ext uri="{FF2B5EF4-FFF2-40B4-BE49-F238E27FC236}">
                <a16:creationId xmlns:a16="http://schemas.microsoft.com/office/drawing/2014/main" id="{F7F49C57-4314-FC77-0212-7327D936E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063" y="1870028"/>
            <a:ext cx="3298317" cy="3298317"/>
          </a:xfrm>
          <a:prstGeom prst="rect">
            <a:avLst/>
          </a:prstGeom>
        </p:spPr>
      </p:pic>
      <p:pic>
        <p:nvPicPr>
          <p:cNvPr id="11" name="Afbeelding 10" descr="Afbeelding met tekst, Snack, voedsel, koekje&#10;&#10;Automatisch gegenereerde beschrijving">
            <a:extLst>
              <a:ext uri="{FF2B5EF4-FFF2-40B4-BE49-F238E27FC236}">
                <a16:creationId xmlns:a16="http://schemas.microsoft.com/office/drawing/2014/main" id="{5264424E-FBEB-6DED-CF9C-C7E8A50AB4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0" t="4281" r="20755" b="1523"/>
          <a:stretch/>
        </p:blipFill>
        <p:spPr>
          <a:xfrm>
            <a:off x="8836238" y="1687687"/>
            <a:ext cx="2177080" cy="3612009"/>
          </a:xfrm>
          <a:prstGeom prst="rect">
            <a:avLst/>
          </a:prstGeom>
        </p:spPr>
      </p:pic>
      <p:pic>
        <p:nvPicPr>
          <p:cNvPr id="13" name="Afbeelding 12" descr="Afbeelding met tekst&#10;&#10;Automatisch gegenereerde beschrijving">
            <a:extLst>
              <a:ext uri="{FF2B5EF4-FFF2-40B4-BE49-F238E27FC236}">
                <a16:creationId xmlns:a16="http://schemas.microsoft.com/office/drawing/2014/main" id="{31B6023B-41AD-2E00-85FA-12B49A7DA9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458" y="1102725"/>
            <a:ext cx="2598824" cy="464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4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3F3FF-76BE-931F-DABD-93BBABDA3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88846C-A07D-DB36-1343-CA842BFE0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Dit is hoe we groeien: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FE01B8C-B2B8-92ED-7F11-4472F4E39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371" y="984067"/>
            <a:ext cx="7005314" cy="4728252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0" indent="0">
              <a:buNone/>
            </a:pPr>
            <a:r>
              <a:rPr lang="nl-NL" b="1">
                <a:ea typeface="Calibri" panose="020F0502020204030204"/>
                <a:cs typeface="Calibri" panose="020F0502020204030204"/>
              </a:rPr>
              <a:t>Grotere afname in horeca en </a:t>
            </a:r>
            <a:r>
              <a:rPr lang="nl-NL" b="1" err="1">
                <a:ea typeface="Calibri" panose="020F0502020204030204"/>
                <a:cs typeface="Calibri" panose="020F0502020204030204"/>
              </a:rPr>
              <a:t>retail</a:t>
            </a:r>
            <a:endParaRPr lang="nl-NL" b="1">
              <a:ea typeface="Calibri" panose="020F0502020204030204"/>
              <a:cs typeface="Calibri" panose="020F0502020204030204"/>
            </a:endParaRPr>
          </a:p>
          <a:p>
            <a:r>
              <a:rPr lang="nl-NL" err="1"/>
              <a:t>Eberhardjes</a:t>
            </a:r>
            <a:r>
              <a:rPr lang="nl-NL"/>
              <a:t> serveren</a:t>
            </a:r>
          </a:p>
          <a:p>
            <a:r>
              <a:rPr lang="nl-NL" err="1"/>
              <a:t>Eberhardjes</a:t>
            </a:r>
            <a:r>
              <a:rPr lang="nl-NL"/>
              <a:t> verkopen</a:t>
            </a:r>
            <a:endParaRPr lang="nl-NL">
              <a:ea typeface="Calibri"/>
              <a:cs typeface="Calibri"/>
            </a:endParaRPr>
          </a:p>
          <a:p>
            <a:endParaRPr lang="nl-NL"/>
          </a:p>
          <a:p>
            <a:pPr marL="0" indent="0">
              <a:buNone/>
            </a:pPr>
            <a:r>
              <a:rPr lang="nl-NL" b="1">
                <a:ea typeface="Calibri" panose="020F0502020204030204"/>
                <a:cs typeface="Calibri" panose="020F0502020204030204"/>
              </a:rPr>
              <a:t>Productontwikkeling</a:t>
            </a:r>
          </a:p>
          <a:p>
            <a:r>
              <a:rPr lang="nl-NL"/>
              <a:t>Nieuw koekje – </a:t>
            </a:r>
            <a:r>
              <a:rPr lang="nl-NL" err="1"/>
              <a:t>Bosshardtjes</a:t>
            </a:r>
            <a:endParaRPr lang="nl-NL"/>
          </a:p>
          <a:p>
            <a:r>
              <a:rPr lang="nl-NL"/>
              <a:t>Nieuwe verpakking – Rijksmuseum</a:t>
            </a:r>
            <a:endParaRPr lang="nl-NL">
              <a:ea typeface="Calibri"/>
              <a:cs typeface="Calibri"/>
            </a:endParaRPr>
          </a:p>
          <a:p>
            <a:r>
              <a:rPr lang="nl-NL"/>
              <a:t>Nieuwe verpakking – 750 jaar</a:t>
            </a:r>
          </a:p>
          <a:p>
            <a:r>
              <a:rPr lang="nl-NL">
                <a:ea typeface="Calibri"/>
                <a:cs typeface="Calibri"/>
              </a:rPr>
              <a:t>Nieuwe productontwikkeling - …</a:t>
            </a:r>
          </a:p>
          <a:p>
            <a:pPr marL="0" indent="0">
              <a:buNone/>
            </a:pPr>
            <a:endParaRPr lang="nl-NL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b="1">
                <a:ea typeface="Calibri" panose="020F0502020204030204"/>
                <a:cs typeface="Calibri" panose="020F0502020204030204"/>
              </a:rPr>
              <a:t>Vergroten zichtbaarheid</a:t>
            </a:r>
            <a:endParaRPr lang="nl-NL" b="1"/>
          </a:p>
          <a:p>
            <a:r>
              <a:rPr lang="nl-NL">
                <a:ea typeface="Calibri"/>
                <a:cs typeface="Calibri"/>
              </a:rPr>
              <a:t>Deelname events</a:t>
            </a:r>
          </a:p>
          <a:p>
            <a:r>
              <a:rPr lang="nl-NL">
                <a:ea typeface="Calibri"/>
                <a:cs typeface="Calibri"/>
              </a:rPr>
              <a:t>Communicatie en PR</a:t>
            </a:r>
          </a:p>
          <a:p>
            <a:r>
              <a:rPr lang="nl-NL">
                <a:ea typeface="Calibri"/>
                <a:cs typeface="Calibri"/>
              </a:rPr>
              <a:t>Speciale acties</a:t>
            </a:r>
          </a:p>
          <a:p>
            <a:pPr marL="0" indent="0">
              <a:buNone/>
            </a:pPr>
            <a:endParaRPr lang="nl-NL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b="1">
                <a:ea typeface="Calibri" panose="020F0502020204030204"/>
                <a:cs typeface="Calibri" panose="020F0502020204030204"/>
              </a:rPr>
              <a:t>Vergroten deelnemende ondernemers, bewoners en bezoekers</a:t>
            </a:r>
          </a:p>
          <a:p>
            <a:pPr marL="0" indent="0">
              <a:buNone/>
            </a:pPr>
            <a:r>
              <a:rPr lang="nl-NL">
                <a:ea typeface="Calibri" panose="020F0502020204030204"/>
                <a:cs typeface="Calibri" panose="020F0502020204030204"/>
              </a:rPr>
              <a:t>Jullie</a:t>
            </a:r>
            <a:r>
              <a:rPr lang="nl-NL"/>
              <a:t> spelen allen een rol in de groei van onze missie: ‘Zorg goed voor onze stad en voor elkaar’</a:t>
            </a:r>
            <a:endParaRPr lang="nl-NL"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36472E-8D1D-4E53-B918-9E69E838D2D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762CABC-68CF-6BAE-B72B-B1762013068E}"/>
              </a:ext>
            </a:extLst>
          </p:cNvPr>
          <p:cNvCxnSpPr/>
          <p:nvPr/>
        </p:nvCxnSpPr>
        <p:spPr>
          <a:xfrm>
            <a:off x="339593" y="5834062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E6AF01F4-9737-9C07-1C7B-0AA92ACEA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268" y="1449514"/>
            <a:ext cx="2392048" cy="3808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145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7A9B-4C6B-1F8A-599A-5A8DA1D83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3637B-5B60-F595-8080-54B380DD6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25563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</a:rPr>
              <a:t>Goed zichtbaar op prachtige locaties</a:t>
            </a:r>
            <a:endParaRPr lang="nl-NL" dirty="0"/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A503326-C62E-625F-9696-7F79038C0DF4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 descr="Afbeelding met tekst, overdekt, Gemakswinkel, winkel&#10;&#10;Door AI gegenereerde inhoud is mogelijk onjuist.">
            <a:extLst>
              <a:ext uri="{FF2B5EF4-FFF2-40B4-BE49-F238E27FC236}">
                <a16:creationId xmlns:a16="http://schemas.microsoft.com/office/drawing/2014/main" id="{1387900D-2B81-ABDE-823B-1A09E12528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480" r="-235" b="2473"/>
          <a:stretch/>
        </p:blipFill>
        <p:spPr>
          <a:xfrm>
            <a:off x="488950" y="1244599"/>
            <a:ext cx="3093361" cy="2635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Afbeelding 5" descr="Afbeelding met wiel, Fietswiel, Landvoertuig, voertuig&#10;&#10;Door AI gegenereerde inhoud is mogelijk onjuist.">
            <a:extLst>
              <a:ext uri="{FF2B5EF4-FFF2-40B4-BE49-F238E27FC236}">
                <a16:creationId xmlns:a16="http://schemas.microsoft.com/office/drawing/2014/main" id="{357DEA5D-5994-C569-2559-3136B8FCD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406" y="1476828"/>
            <a:ext cx="3237027" cy="2474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 descr="Afbeelding met voedsel, drank, koffie, koffiebeker&#10;&#10;Door AI gegenereerde inhoud is mogelijk onjuist.">
            <a:extLst>
              <a:ext uri="{FF2B5EF4-FFF2-40B4-BE49-F238E27FC236}">
                <a16:creationId xmlns:a16="http://schemas.microsoft.com/office/drawing/2014/main" id="{E919C137-2FCB-C783-4BF1-17B005375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72" y="1425460"/>
            <a:ext cx="1192611" cy="1574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 descr="Afbeelding met plant, meubels, tafel, bloempot&#10;&#10;Door AI gegenereerde inhoud is mogelijk onjuist.">
            <a:extLst>
              <a:ext uri="{FF2B5EF4-FFF2-40B4-BE49-F238E27FC236}">
                <a16:creationId xmlns:a16="http://schemas.microsoft.com/office/drawing/2014/main" id="{3055A6D9-C1C3-B71F-1C35-93A69AF9585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1" t="9435" r="-411" b="12491"/>
          <a:stretch/>
        </p:blipFill>
        <p:spPr>
          <a:xfrm>
            <a:off x="8312150" y="4564744"/>
            <a:ext cx="3534233" cy="2051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Snack, Gemaksvoeding, Verpakking en etiketten&#10;&#10;Door AI gegenereerde inhoud is mogelijk onjuist.">
            <a:extLst>
              <a:ext uri="{FF2B5EF4-FFF2-40B4-BE49-F238E27FC236}">
                <a16:creationId xmlns:a16="http://schemas.microsoft.com/office/drawing/2014/main" id="{CCFAED33-6EBC-7B79-5879-BC6523CA21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006" y="4147456"/>
            <a:ext cx="1823358" cy="2474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Afbeelding 11" descr="Afbeelding met tekst, gebouw, winkel, scherm&#10;&#10;Door AI gegenereerde inhoud is mogelijk onjuist.">
            <a:extLst>
              <a:ext uri="{FF2B5EF4-FFF2-40B4-BE49-F238E27FC236}">
                <a16:creationId xmlns:a16="http://schemas.microsoft.com/office/drawing/2014/main" id="{9E8E81BA-5D65-FC40-A638-C77A037875E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63" b="28363"/>
          <a:stretch/>
        </p:blipFill>
        <p:spPr>
          <a:xfrm>
            <a:off x="10023022" y="391885"/>
            <a:ext cx="1903186" cy="1821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kleding, meubels, tafel, overdekt&#10;&#10;Door AI gegenereerde inhoud is mogelijk onjuist.">
            <a:extLst>
              <a:ext uri="{FF2B5EF4-FFF2-40B4-BE49-F238E27FC236}">
                <a16:creationId xmlns:a16="http://schemas.microsoft.com/office/drawing/2014/main" id="{CB418A99-816B-3A34-0150-4B66C14A14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0149" y="232228"/>
            <a:ext cx="2292804" cy="406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Afbeelding 13" descr="Afbeelding met buitenshuis, winkel, gebouw, Fietswiel&#10;&#10;Door AI gegenereerde inhoud is mogelijk onjuist.">
            <a:extLst>
              <a:ext uri="{FF2B5EF4-FFF2-40B4-BE49-F238E27FC236}">
                <a16:creationId xmlns:a16="http://schemas.microsoft.com/office/drawing/2014/main" id="{70FD4702-9A2A-C9A2-E3C9-32745C04AB7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619" r="21548" b="2182"/>
          <a:stretch/>
        </p:blipFill>
        <p:spPr>
          <a:xfrm>
            <a:off x="4242707" y="4566559"/>
            <a:ext cx="2061034" cy="1721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hemel, tekst, gebouw, fles&#10;&#10;Door AI gegenereerde inhoud is mogelijk onjuist.">
            <a:extLst>
              <a:ext uri="{FF2B5EF4-FFF2-40B4-BE49-F238E27FC236}">
                <a16:creationId xmlns:a16="http://schemas.microsoft.com/office/drawing/2014/main" id="{3578EBB7-AFEB-7686-AE20-F35AFD9F2BC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90" t="24547" r="105" b="15988"/>
          <a:stretch/>
        </p:blipFill>
        <p:spPr>
          <a:xfrm>
            <a:off x="10082628" y="2406165"/>
            <a:ext cx="1898375" cy="1983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Afbeelding 4" descr="Afbeelding met tafelgerei, drinken, citroen, grond&#10;&#10;Door AI gegenereerde inhoud is mogelijk onjuist.">
            <a:extLst>
              <a:ext uri="{FF2B5EF4-FFF2-40B4-BE49-F238E27FC236}">
                <a16:creationId xmlns:a16="http://schemas.microsoft.com/office/drawing/2014/main" id="{54B556E0-36B0-67D0-DDA7-7DD81C41919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23404"/>
          <a:stretch/>
        </p:blipFill>
        <p:spPr>
          <a:xfrm>
            <a:off x="2445543" y="3711688"/>
            <a:ext cx="1538061" cy="2090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Afbeelding 3" descr="Afbeelding met tafel, tafelgerei, overdekt, Drinkgerei&#10;&#10;Door AI gegenereerde inhoud is mogelijk onjuist.">
            <a:extLst>
              <a:ext uri="{FF2B5EF4-FFF2-40B4-BE49-F238E27FC236}">
                <a16:creationId xmlns:a16="http://schemas.microsoft.com/office/drawing/2014/main" id="{A55F30BF-39FE-425F-3902-C2847E20BFA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5499" r="257" b="20847"/>
          <a:stretch/>
        </p:blipFill>
        <p:spPr>
          <a:xfrm>
            <a:off x="6474618" y="4360070"/>
            <a:ext cx="1540674" cy="2048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008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DBF90-177B-C163-A638-6B3C473CC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6E432-0734-EF89-B261-532CB825E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Deelname events vergroot zichtbaarheid</a:t>
            </a:r>
            <a:endParaRPr lang="nl-NL" sz="3200">
              <a:latin typeface="+mn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9000B99-3386-3D9F-60BB-167C0042C18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818D7DCE-F5C5-CA32-D560-EA7D9A80C88F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 descr="Afbeelding met kleding, tekst, persoon, Menselijk gezicht&#10;&#10;Door AI gegenereerde inhoud is mogelijk onjuist.">
            <a:extLst>
              <a:ext uri="{FF2B5EF4-FFF2-40B4-BE49-F238E27FC236}">
                <a16:creationId xmlns:a16="http://schemas.microsoft.com/office/drawing/2014/main" id="{3F65F5ED-2CE0-6199-4181-81006F5DA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490" y="2033330"/>
            <a:ext cx="1780846" cy="1848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Afbeelding 7" descr="Afbeelding met tekst, Landvoertuig, auto, voertuig&#10;&#10;Door AI gegenereerde inhoud is mogelijk onjuist.">
            <a:extLst>
              <a:ext uri="{FF2B5EF4-FFF2-40B4-BE49-F238E27FC236}">
                <a16:creationId xmlns:a16="http://schemas.microsoft.com/office/drawing/2014/main" id="{C2727A19-594D-7ECE-9A90-6E17E1D5C4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510" y="2035207"/>
            <a:ext cx="1780846" cy="1848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hemel, buitenshuis, kleding, person&#10;&#10;Door AI gegenereerde inhoud is mogelijk onjuist.">
            <a:extLst>
              <a:ext uri="{FF2B5EF4-FFF2-40B4-BE49-F238E27FC236}">
                <a16:creationId xmlns:a16="http://schemas.microsoft.com/office/drawing/2014/main" id="{3F81D2CD-2B3E-524C-B7A4-4F6753A0AC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55" y="2032157"/>
            <a:ext cx="1780849" cy="1841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kleding, persoon, schoeisel, Menselijk gezicht&#10;&#10;Automatisch gegenereerde beschrijving">
            <a:extLst>
              <a:ext uri="{FF2B5EF4-FFF2-40B4-BE49-F238E27FC236}">
                <a16:creationId xmlns:a16="http://schemas.microsoft.com/office/drawing/2014/main" id="{F614F790-BAC1-DF32-C995-0805C8947AB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385" t="22860" r="17507" b="26994"/>
          <a:stretch/>
        </p:blipFill>
        <p:spPr>
          <a:xfrm>
            <a:off x="9809549" y="2032157"/>
            <a:ext cx="1832848" cy="184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88B9DADF-B805-DDAA-2DCC-42326948C577}"/>
              </a:ext>
            </a:extLst>
          </p:cNvPr>
          <p:cNvSpPr txBox="1"/>
          <p:nvPr/>
        </p:nvSpPr>
        <p:spPr>
          <a:xfrm>
            <a:off x="604343" y="4066188"/>
            <a:ext cx="178019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600" b="1">
                <a:ea typeface="Calibri"/>
                <a:cs typeface="Calibri"/>
              </a:rPr>
              <a:t>Discodip</a:t>
            </a:r>
            <a:endParaRPr lang="nl-NL" sz="1600" b="1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CB5D20EE-7482-034B-DDFF-31FFD1FB7A55}"/>
              </a:ext>
            </a:extLst>
          </p:cNvPr>
          <p:cNvSpPr txBox="1"/>
          <p:nvPr/>
        </p:nvSpPr>
        <p:spPr>
          <a:xfrm>
            <a:off x="3159672" y="4066189"/>
            <a:ext cx="144517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600" b="1">
                <a:ea typeface="Calibri"/>
                <a:cs typeface="Calibri"/>
              </a:rPr>
              <a:t>Kesmarkt</a:t>
            </a:r>
            <a:endParaRPr lang="nl-NL" sz="1600" b="1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ED7E5A73-C203-B16C-89C1-900E27BE6B81}"/>
              </a:ext>
            </a:extLst>
          </p:cNvPr>
          <p:cNvSpPr txBox="1"/>
          <p:nvPr/>
        </p:nvSpPr>
        <p:spPr>
          <a:xfrm>
            <a:off x="5182913" y="4066189"/>
            <a:ext cx="202981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600" b="1" err="1">
                <a:ea typeface="Calibri"/>
                <a:cs typeface="Calibri"/>
              </a:rPr>
              <a:t>Bite</a:t>
            </a:r>
            <a:r>
              <a:rPr lang="nl-NL" sz="1600" b="1">
                <a:ea typeface="Calibri"/>
                <a:cs typeface="Calibri"/>
              </a:rPr>
              <a:t> of Amsterdam</a:t>
            </a:r>
            <a:endParaRPr lang="nl-NL" sz="1600" b="1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53BCAA69-61A4-4185-EBFB-D23812735D1C}"/>
              </a:ext>
            </a:extLst>
          </p:cNvPr>
          <p:cNvSpPr txBox="1"/>
          <p:nvPr/>
        </p:nvSpPr>
        <p:spPr>
          <a:xfrm>
            <a:off x="9873155" y="4066188"/>
            <a:ext cx="183274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600" b="1">
                <a:ea typeface="Calibri"/>
                <a:cs typeface="Calibri"/>
              </a:rPr>
              <a:t>Hartjesdag</a:t>
            </a:r>
            <a:endParaRPr lang="nl-NL" sz="1600" b="1"/>
          </a:p>
        </p:txBody>
      </p:sp>
      <p:pic>
        <p:nvPicPr>
          <p:cNvPr id="23" name="Afbeelding 22" descr="Afbeelding met tekst, schermopname, persoon, voedsel&#10;&#10;Door AI gegenereerde inhoud is mogelijk onjuist.">
            <a:extLst>
              <a:ext uri="{FF2B5EF4-FFF2-40B4-BE49-F238E27FC236}">
                <a16:creationId xmlns:a16="http://schemas.microsoft.com/office/drawing/2014/main" id="{9C43EE03-91AD-F968-3C28-A51A67EB69B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716" t="21123" r="-370" b="43363"/>
          <a:stretch/>
        </p:blipFill>
        <p:spPr>
          <a:xfrm>
            <a:off x="7489126" y="2032157"/>
            <a:ext cx="1929619" cy="1843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B100CDC6-6A7A-6A0F-865A-FBDC24CB3A25}"/>
              </a:ext>
            </a:extLst>
          </p:cNvPr>
          <p:cNvSpPr txBox="1"/>
          <p:nvPr/>
        </p:nvSpPr>
        <p:spPr>
          <a:xfrm>
            <a:off x="7587155" y="4066188"/>
            <a:ext cx="183274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600" b="1">
                <a:ea typeface="Calibri"/>
                <a:cs typeface="Calibri"/>
              </a:rPr>
              <a:t>Milkshake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013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FCF9B-AEF6-5BE2-CCEA-510631ED1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D96D00-9D97-700C-6AFB-B3BB2CB21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Doorlopend communicatie en PR</a:t>
            </a:r>
            <a:endParaRPr lang="nl-NL" sz="3200">
              <a:latin typeface="+mn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D4881D6-A1D2-56BE-7C79-F3D0C1DDA76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DCDE6CF-D4BC-6F82-5E1A-51C24E98D7F4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 descr="Afbeelding met tekst, Snack, schermopname, voedsel&#10;&#10;Door AI gegenereerde inhoud is mogelijk onjuist.">
            <a:extLst>
              <a:ext uri="{FF2B5EF4-FFF2-40B4-BE49-F238E27FC236}">
                <a16:creationId xmlns:a16="http://schemas.microsoft.com/office/drawing/2014/main" id="{8ED4CE57-BAB4-9262-626A-B66642C40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380" y="1548962"/>
            <a:ext cx="2709964" cy="3602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tekst, schermopname, fles, Verpakking en etiketten&#10;&#10;Door AI gegenereerde inhoud is mogelijk onjuist.">
            <a:extLst>
              <a:ext uri="{FF2B5EF4-FFF2-40B4-BE49-F238E27FC236}">
                <a16:creationId xmlns:a16="http://schemas.microsoft.com/office/drawing/2014/main" id="{52441840-197F-3C03-5E1C-CFF353CC0D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06" t="11483" b="22277"/>
          <a:stretch/>
        </p:blipFill>
        <p:spPr>
          <a:xfrm>
            <a:off x="703537" y="1548963"/>
            <a:ext cx="2411490" cy="3599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tekst, schermopname, voedsel&#10;&#10;Door AI gegenereerde inhoud is mogelijk onjuist.">
            <a:extLst>
              <a:ext uri="{FF2B5EF4-FFF2-40B4-BE49-F238E27FC236}">
                <a16:creationId xmlns:a16="http://schemas.microsoft.com/office/drawing/2014/main" id="{CB11DE4F-0BD7-3A86-C817-48BE6D4DDBC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98" t="14195" r="3806" b="10526"/>
          <a:stretch/>
        </p:blipFill>
        <p:spPr>
          <a:xfrm>
            <a:off x="6313433" y="1548962"/>
            <a:ext cx="2029373" cy="3603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tekst, schermopname, software, Webpagina&#10;&#10;Door AI gegenereerde inhoud is mogelijk onjuist.">
            <a:extLst>
              <a:ext uri="{FF2B5EF4-FFF2-40B4-BE49-F238E27FC236}">
                <a16:creationId xmlns:a16="http://schemas.microsoft.com/office/drawing/2014/main" id="{DADABAC5-575E-883D-D12D-4C8061B9F72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640" t="27395" r="37500" b="4502"/>
          <a:stretch/>
        </p:blipFill>
        <p:spPr>
          <a:xfrm>
            <a:off x="3498629" y="1550276"/>
            <a:ext cx="2301787" cy="3599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56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E253C-76D4-C5B9-5E8B-38A20B42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1EA69-EE2C-C34A-A816-50062A5ED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758" y="379542"/>
            <a:ext cx="10844563" cy="898581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Groei in trouwe en flexibele ambassadeurs en/of vrijwilligers</a:t>
            </a:r>
            <a:endParaRPr lang="nl-NL" sz="3200">
              <a:latin typeface="+mn-lt"/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CE8DF60-F6E3-5B0B-DA3B-D4CC083152B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FA5CB8EF-1777-EE6C-1BBF-6751A3A71C3C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 descr="Afbeelding met kleding, persoon, glimlach, Menselijk gezicht&#10;&#10;Door AI gegenereerde inhoud is mogelijk onjuist.">
            <a:extLst>
              <a:ext uri="{FF2B5EF4-FFF2-40B4-BE49-F238E27FC236}">
                <a16:creationId xmlns:a16="http://schemas.microsoft.com/office/drawing/2014/main" id="{148E44A4-ACD4-17AD-3620-2E7C60490A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929" r="182"/>
          <a:stretch/>
        </p:blipFill>
        <p:spPr>
          <a:xfrm>
            <a:off x="749386" y="1234966"/>
            <a:ext cx="3078163" cy="2797913"/>
          </a:xfrm>
          <a:prstGeom prst="rect">
            <a:avLst/>
          </a:prstGeom>
        </p:spPr>
      </p:pic>
      <p:pic>
        <p:nvPicPr>
          <p:cNvPr id="11" name="Afbeelding 10" descr="Afbeelding met persoon, Menselijk gezicht, glimlach, buitenshuis&#10;&#10;Automatisch gegenereerde beschrijving">
            <a:extLst>
              <a:ext uri="{FF2B5EF4-FFF2-40B4-BE49-F238E27FC236}">
                <a16:creationId xmlns:a16="http://schemas.microsoft.com/office/drawing/2014/main" id="{C39922AE-545B-263E-0ABA-495FFFF7CF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210" t="11342" r="1613" b="-2555"/>
          <a:stretch/>
        </p:blipFill>
        <p:spPr>
          <a:xfrm>
            <a:off x="4040252" y="3579022"/>
            <a:ext cx="1428100" cy="1739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 descr="Afbeelding met persoon, Menselijk gezicht, kleding, glimlach&#10;&#10;Automatisch gegenereerde beschrijving">
            <a:extLst>
              <a:ext uri="{FF2B5EF4-FFF2-40B4-BE49-F238E27FC236}">
                <a16:creationId xmlns:a16="http://schemas.microsoft.com/office/drawing/2014/main" id="{AA4DF888-0CC1-64C6-E2DA-06DEE4A72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885" y="1236909"/>
            <a:ext cx="1379037" cy="1905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Menselijk gezicht, persoon, kleding, glimlach&#10;&#10;Door AI gegenereerde inhoud is mogelijk onjuist.">
            <a:extLst>
              <a:ext uri="{FF2B5EF4-FFF2-40B4-BE49-F238E27FC236}">
                <a16:creationId xmlns:a16="http://schemas.microsoft.com/office/drawing/2014/main" id="{6CBE6D8F-CF55-C78B-582C-1277BAB527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775" t="17065" r="11398" b="5550"/>
          <a:stretch/>
        </p:blipFill>
        <p:spPr>
          <a:xfrm>
            <a:off x="5803115" y="1239095"/>
            <a:ext cx="1829431" cy="1693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Afbeelding 16" descr="Afbeelding met persoon, kleding, Menselijk gezicht, tekst&#10;&#10;Door AI gegenereerde inhoud is mogelijk onjuist.">
            <a:extLst>
              <a:ext uri="{FF2B5EF4-FFF2-40B4-BE49-F238E27FC236}">
                <a16:creationId xmlns:a16="http://schemas.microsoft.com/office/drawing/2014/main" id="{9F4808C5-05B3-80A8-ECD1-6B0A80967F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9717" y="3427451"/>
            <a:ext cx="1826608" cy="1796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Afbeelding 18" descr="Afbeelding met concert, optreden, entertainment, kleding&#10;&#10;Door AI gegenereerde inhoud is mogelijk onjuist.">
            <a:extLst>
              <a:ext uri="{FF2B5EF4-FFF2-40B4-BE49-F238E27FC236}">
                <a16:creationId xmlns:a16="http://schemas.microsoft.com/office/drawing/2014/main" id="{AB643420-18A9-536F-2F16-3A87550CCF5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6566" t="15217" r="216" b="20751"/>
          <a:stretch/>
        </p:blipFill>
        <p:spPr>
          <a:xfrm>
            <a:off x="8263099" y="3068565"/>
            <a:ext cx="2348057" cy="2306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Afbeelding 20" descr="Willemijn Brinkman - YouTube">
            <a:extLst>
              <a:ext uri="{FF2B5EF4-FFF2-40B4-BE49-F238E27FC236}">
                <a16:creationId xmlns:a16="http://schemas.microsoft.com/office/drawing/2014/main" id="{94A21CE2-878A-164D-1CCD-04C95D7DF7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8191" y="1407196"/>
            <a:ext cx="1350579" cy="13505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Afbeelding 4" descr="Afbeelding met kleding, Menselijk gezicht, glimlach, schermopname&#10;&#10;Door AI gegenereerde inhoud is mogelijk onjuist.">
            <a:extLst>
              <a:ext uri="{FF2B5EF4-FFF2-40B4-BE49-F238E27FC236}">
                <a16:creationId xmlns:a16="http://schemas.microsoft.com/office/drawing/2014/main" id="{D8236D82-6A45-B591-96AD-958C0455766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7178" t="37165" r="21992" b="37423"/>
          <a:stretch/>
        </p:blipFill>
        <p:spPr>
          <a:xfrm>
            <a:off x="1085558" y="4225722"/>
            <a:ext cx="1050527" cy="1138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Afbeelding 5" descr="Afbeelding met Menselijk gezicht, persoon, zwart-wit, kleding&#10;&#10;Door AI gegenereerde inhoud is mogelijk onjuist.">
            <a:extLst>
              <a:ext uri="{FF2B5EF4-FFF2-40B4-BE49-F238E27FC236}">
                <a16:creationId xmlns:a16="http://schemas.microsoft.com/office/drawing/2014/main" id="{8EE0818C-D53A-D03D-C71C-95E83E09F18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9102" r="719" b="488"/>
          <a:stretch/>
        </p:blipFill>
        <p:spPr>
          <a:xfrm>
            <a:off x="2583218" y="4167661"/>
            <a:ext cx="934754" cy="1257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 descr="Afbeelding met persoon, binnen, person, kleding&#10;&#10;Automatisch gegenereerde beschrijving">
            <a:extLst>
              <a:ext uri="{FF2B5EF4-FFF2-40B4-BE49-F238E27FC236}">
                <a16:creationId xmlns:a16="http://schemas.microsoft.com/office/drawing/2014/main" id="{6C4E7DEE-F30F-A847-E86E-1B4265A2EF4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6388" t="-3226" r="25282" b="640"/>
          <a:stretch/>
        </p:blipFill>
        <p:spPr>
          <a:xfrm>
            <a:off x="7979456" y="1174967"/>
            <a:ext cx="1256789" cy="1690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544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DD027-63AB-D1F9-BCC8-74FE91DB6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69847F90-815B-0303-55F4-24ECA6861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0FB28FA-5FE1-4392-5DF1-EE4098EA3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0DDD399-F8E3-E75F-81AA-6D95B60EFBA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F095D0A-6372-EDBE-9A5B-0EC1F2890A90}"/>
              </a:ext>
            </a:extLst>
          </p:cNvPr>
          <p:cNvSpPr txBox="1"/>
          <p:nvPr/>
        </p:nvSpPr>
        <p:spPr>
          <a:xfrm>
            <a:off x="0" y="4176061"/>
            <a:ext cx="12192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Feiten en cijfers tot nu toe</a:t>
            </a:r>
          </a:p>
        </p:txBody>
      </p:sp>
    </p:spTree>
    <p:extLst>
      <p:ext uri="{BB962C8B-B14F-4D97-AF65-F5344CB8AC3E}">
        <p14:creationId xmlns:p14="http://schemas.microsoft.com/office/powerpoint/2010/main" val="427761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E2144-BBE9-A655-9CCA-09D65891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26985-0B5C-C15E-FE8C-D5A640E0E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  <a:ea typeface="Calibri"/>
                <a:cs typeface="Calibri"/>
              </a:rPr>
              <a:t>Feiten en verkoop </a:t>
            </a:r>
            <a:r>
              <a:rPr lang="nl-NL" sz="3200" b="1" err="1">
                <a:latin typeface="+mn-lt"/>
                <a:ea typeface="Calibri"/>
                <a:cs typeface="Calibri"/>
              </a:rPr>
              <a:t>Eberhardjes</a:t>
            </a:r>
            <a:r>
              <a:rPr lang="nl-NL" sz="3200" b="1">
                <a:latin typeface="+mn-lt"/>
                <a:ea typeface="Calibri"/>
                <a:cs typeface="Calibri"/>
              </a:rPr>
              <a:t> in kilo's 2018 - 2024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52682E-D8C0-9AC3-1331-4620B39F794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CAFF47D-691D-AE9C-DB60-934D2EE9D83D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04166DBF-9495-484E-63D9-C25C2E0B1C39}"/>
              </a:ext>
              <a:ext uri="{147F2762-F138-4A5C-976F-8EAC2B608ADB}">
                <a16:predDERef xmlns:a16="http://schemas.microsoft.com/office/drawing/2014/main" pred="{E6371C90-CD10-FC7D-78DE-B01491C729EB}"/>
              </a:ext>
            </a:extLst>
          </p:cNvPr>
          <p:cNvGraphicFramePr>
            <a:graphicFrameLocks/>
          </p:cNvGraphicFramePr>
          <p:nvPr/>
        </p:nvGraphicFramePr>
        <p:xfrm>
          <a:off x="1040022" y="1559045"/>
          <a:ext cx="10251055" cy="3692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7C2FEAB9-EC8E-DC29-88D8-3159FD940B87}"/>
              </a:ext>
            </a:extLst>
          </p:cNvPr>
          <p:cNvSpPr txBox="1"/>
          <p:nvPr/>
        </p:nvSpPr>
        <p:spPr>
          <a:xfrm>
            <a:off x="1447612" y="2512956"/>
            <a:ext cx="107296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Vliegende start als hét koekje van Amsterdam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FBC9415-5112-B556-CD92-CCA35E5B88CA}"/>
              </a:ext>
            </a:extLst>
          </p:cNvPr>
          <p:cNvSpPr txBox="1"/>
          <p:nvPr/>
        </p:nvSpPr>
        <p:spPr>
          <a:xfrm>
            <a:off x="2635947" y="1823117"/>
            <a:ext cx="1430786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1.000.000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Eberhardjes</a:t>
            </a:r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 verkocht + 10.500 euro naar MMA!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0C0BB78-E3B1-A74F-3689-B840289767F8}"/>
              </a:ext>
            </a:extLst>
          </p:cNvPr>
          <p:cNvSpPr txBox="1"/>
          <p:nvPr/>
        </p:nvSpPr>
        <p:spPr>
          <a:xfrm>
            <a:off x="4313890" y="2945577"/>
            <a:ext cx="985875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Corona</a:t>
            </a:r>
          </a:p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Q2 – Q4 2020 geen omzet</a:t>
            </a:r>
          </a:p>
        </p:txBody>
      </p:sp>
      <p:pic>
        <p:nvPicPr>
          <p:cNvPr id="10" name="Tijdelijke aanduiding voor inhoud 6" descr="Afbeelding met Snack, koekje, Koekjes en crackers, biscuit&#10;&#10;Door AI gegenereerde inhoud is mogelijk onjuist.">
            <a:extLst>
              <a:ext uri="{FF2B5EF4-FFF2-40B4-BE49-F238E27FC236}">
                <a16:creationId xmlns:a16="http://schemas.microsoft.com/office/drawing/2014/main" id="{86A6E7FF-AC1E-961E-0313-AD5D67396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80000">
            <a:off x="10344527" y="682316"/>
            <a:ext cx="901991" cy="834334"/>
          </a:xfrm>
          <a:prstGeom prst="rect">
            <a:avLst/>
          </a:prstGeom>
        </p:spPr>
      </p:pic>
      <p:pic>
        <p:nvPicPr>
          <p:cNvPr id="12" name="Tijdelijke aanduiding voor inhoud 6" descr="Afbeelding met Snack, koekje, Koekjes en crackers, biscuit&#10;&#10;Door AI gegenereerde inhoud is mogelijk onjuist.">
            <a:extLst>
              <a:ext uri="{FF2B5EF4-FFF2-40B4-BE49-F238E27FC236}">
                <a16:creationId xmlns:a16="http://schemas.microsoft.com/office/drawing/2014/main" id="{B5CA784A-0640-C9B4-FBD4-E1CC6B3E6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">
            <a:off x="9153559" y="1250222"/>
            <a:ext cx="796887" cy="709523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DB73D1DD-1C17-B555-1118-E859CD4C89FE}"/>
              </a:ext>
            </a:extLst>
          </p:cNvPr>
          <p:cNvSpPr txBox="1"/>
          <p:nvPr/>
        </p:nvSpPr>
        <p:spPr>
          <a:xfrm>
            <a:off x="5587877" y="3147129"/>
            <a:ext cx="145260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Corona</a:t>
            </a:r>
            <a:endParaRPr lang="nl-NL" err="1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nl-NL" sz="1000" b="1" i="1">
                <a:solidFill>
                  <a:srgbClr val="C00000"/>
                </a:solidFill>
                <a:ea typeface="Calibri"/>
                <a:cs typeface="Calibri"/>
              </a:rPr>
              <a:t>Eigen wals en pakketje!</a:t>
            </a:r>
            <a:endParaRPr lang="nl-NL" b="1">
              <a:ea typeface="Calibri"/>
              <a:cs typeface="Calibri"/>
            </a:endParaRPr>
          </a:p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Eigen locatie</a:t>
            </a:r>
          </a:p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Professionaliseren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5F51D9D-4014-15CD-9627-47926C6DAA5F}"/>
              </a:ext>
            </a:extLst>
          </p:cNvPr>
          <p:cNvSpPr txBox="1"/>
          <p:nvPr/>
        </p:nvSpPr>
        <p:spPr>
          <a:xfrm>
            <a:off x="5537200" y="1654628"/>
            <a:ext cx="1364342" cy="268514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610D7DBB-413C-0666-858D-2EA9129DF626}"/>
              </a:ext>
            </a:extLst>
          </p:cNvPr>
          <p:cNvSpPr txBox="1"/>
          <p:nvPr/>
        </p:nvSpPr>
        <p:spPr>
          <a:xfrm>
            <a:off x="7592175" y="2774286"/>
            <a:ext cx="1097547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Corona voorbij </a:t>
            </a:r>
          </a:p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Groei locaties horeca en </a:t>
            </a:r>
            <a:r>
              <a:rPr lang="nl-NL" sz="1000" i="1" err="1">
                <a:solidFill>
                  <a:srgbClr val="C00000"/>
                </a:solidFill>
                <a:ea typeface="Calibri"/>
                <a:cs typeface="Calibri"/>
              </a:rPr>
              <a:t>retail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D12890D4-B098-B646-F8A8-BB5237B0735D}"/>
              </a:ext>
            </a:extLst>
          </p:cNvPr>
          <p:cNvSpPr txBox="1"/>
          <p:nvPr/>
        </p:nvSpPr>
        <p:spPr>
          <a:xfrm>
            <a:off x="9202190" y="2241085"/>
            <a:ext cx="111527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Verdere groei ;-)</a:t>
            </a:r>
          </a:p>
          <a:p>
            <a:pPr algn="ctr"/>
            <a:r>
              <a:rPr lang="nl-NL" sz="1000" i="1">
                <a:solidFill>
                  <a:srgbClr val="C00000"/>
                </a:solidFill>
                <a:ea typeface="Calibri"/>
                <a:cs typeface="Calibri"/>
              </a:rPr>
              <a:t>Bijna terug op niveau 2019</a:t>
            </a:r>
          </a:p>
        </p:txBody>
      </p:sp>
      <p:pic>
        <p:nvPicPr>
          <p:cNvPr id="18" name="Afbeelding 17" descr="Afbeelding met tekst&#10;&#10;Automatisch gegenereerde beschrijving">
            <a:extLst>
              <a:ext uri="{FF2B5EF4-FFF2-40B4-BE49-F238E27FC236}">
                <a16:creationId xmlns:a16="http://schemas.microsoft.com/office/drawing/2014/main" id="{4B0B13CA-0976-7839-5AB3-7E4C2A2B31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3396" y="1104813"/>
            <a:ext cx="1179490" cy="1989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15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6A3B0-C99C-7033-1DE0-83B620583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E194FF-0836-0E8D-EB08-B402CC391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Calibri"/>
                <a:ea typeface="Calibri"/>
                <a:cs typeface="Calibri"/>
              </a:rPr>
              <a:t>Groei in de afgelopen jaren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EDBE82-307A-3A54-9AB0-A3D351EE9AF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8520212-00B3-54FA-D0AC-FE0065ADFF6F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Grafiek 4">
            <a:extLst>
              <a:ext uri="{FF2B5EF4-FFF2-40B4-BE49-F238E27FC236}">
                <a16:creationId xmlns:a16="http://schemas.microsoft.com/office/drawing/2014/main" id="{561CCB89-0CE0-269B-5A83-435AFE9BC098}"/>
              </a:ext>
              <a:ext uri="{147F2762-F138-4A5C-976F-8EAC2B608ADB}">
                <a16:predDERef xmlns:a16="http://schemas.microsoft.com/office/drawing/2014/main" pred="{7DF2EB14-1210-DF30-A3F7-246A7A4B08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3645424"/>
              </p:ext>
            </p:extLst>
          </p:nvPr>
        </p:nvGraphicFramePr>
        <p:xfrm>
          <a:off x="4722131" y="2570389"/>
          <a:ext cx="3635830" cy="2039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fiek 5">
            <a:extLst>
              <a:ext uri="{FF2B5EF4-FFF2-40B4-BE49-F238E27FC236}">
                <a16:creationId xmlns:a16="http://schemas.microsoft.com/office/drawing/2014/main" id="{DE7F038C-B501-86B9-99C1-E353E9D2B11C}"/>
              </a:ext>
              <a:ext uri="{147F2762-F138-4A5C-976F-8EAC2B608ADB}">
                <a16:predDERef xmlns:a16="http://schemas.microsoft.com/office/drawing/2014/main" pred="{561CCB89-0CE0-269B-5A83-435AFE9BC0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500489"/>
              </p:ext>
            </p:extLst>
          </p:nvPr>
        </p:nvGraphicFramePr>
        <p:xfrm>
          <a:off x="781503" y="2519588"/>
          <a:ext cx="3940629" cy="2039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Grafiek 6">
            <a:extLst>
              <a:ext uri="{FF2B5EF4-FFF2-40B4-BE49-F238E27FC236}">
                <a16:creationId xmlns:a16="http://schemas.microsoft.com/office/drawing/2014/main" id="{7DF2EB14-1210-DF30-A3F7-246A7A4B08F1}"/>
              </a:ext>
              <a:ext uri="{147F2762-F138-4A5C-976F-8EAC2B608ADB}">
                <a16:predDERef xmlns:a16="http://schemas.microsoft.com/office/drawing/2014/main" pred="{9544E50E-269A-F739-9403-A714D26772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5572175"/>
              </p:ext>
            </p:extLst>
          </p:nvPr>
        </p:nvGraphicFramePr>
        <p:xfrm>
          <a:off x="8430532" y="2476046"/>
          <a:ext cx="3483429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5880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18B88-0662-7624-203D-B17E0FA2A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8D2AE6-E3B6-070B-296A-F10C24A04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  <a:ea typeface="Calibri"/>
                <a:cs typeface="Calibri"/>
              </a:rPr>
              <a:t>Opbrengsten stichting – goede doel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4041F2D-0360-B9ED-9ACE-27E5923743E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3249CB6E-0955-A8E1-FE65-9FE5C571ECBA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0AA6127A-907F-29A3-659B-CA19EF619E5D}"/>
              </a:ext>
              <a:ext uri="{147F2762-F138-4A5C-976F-8EAC2B608ADB}">
                <a16:predDERef xmlns:a16="http://schemas.microsoft.com/office/drawing/2014/main" pred="{A70FE763-BDFA-DC2A-9C08-D09239AC31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965160"/>
              </p:ext>
            </p:extLst>
          </p:nvPr>
        </p:nvGraphicFramePr>
        <p:xfrm>
          <a:off x="1306399" y="1228499"/>
          <a:ext cx="8921976" cy="4219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6030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A3212-6412-51C6-0463-4BF04BD9C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BEA716-8E71-F570-837C-CFE055AF1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Jaarlijks terugkerende donaties – in natura en euro's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BF954F7-0B89-764E-41F7-2C2A27E7BFF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C9405B1C-33A8-302A-69D2-66252EA38A9A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 descr="Afbeelding met kleding, schoeisel, persoon, tekst&#10;&#10;Door AI gegenereerde inhoud is mogelijk onjuist.">
            <a:extLst>
              <a:ext uri="{FF2B5EF4-FFF2-40B4-BE49-F238E27FC236}">
                <a16:creationId xmlns:a16="http://schemas.microsoft.com/office/drawing/2014/main" id="{67BFAF3A-5C3A-E999-32F8-5E4D22202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870" y="1790176"/>
            <a:ext cx="3478939" cy="3283778"/>
          </a:xfrm>
          <a:prstGeom prst="rect">
            <a:avLst/>
          </a:prstGeom>
        </p:spPr>
      </p:pic>
      <p:pic>
        <p:nvPicPr>
          <p:cNvPr id="3" name="Afbeelding 2" descr="Afbeelding met tekst, Snack, schermopname, koekje&#10;&#10;Door AI gegenereerde inhoud is mogelijk onjuist.">
            <a:extLst>
              <a:ext uri="{FF2B5EF4-FFF2-40B4-BE49-F238E27FC236}">
                <a16:creationId xmlns:a16="http://schemas.microsoft.com/office/drawing/2014/main" id="{5AC2D4C4-56B8-17F6-6867-068C829B08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107" r="-383" b="37742"/>
          <a:stretch/>
        </p:blipFill>
        <p:spPr>
          <a:xfrm>
            <a:off x="1125974" y="2024743"/>
            <a:ext cx="2552300" cy="2489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E4FC22B-96B2-CF07-13E8-7DF78A8CAB70}"/>
              </a:ext>
            </a:extLst>
          </p:cNvPr>
          <p:cNvSpPr txBox="1"/>
          <p:nvPr/>
        </p:nvSpPr>
        <p:spPr>
          <a:xfrm>
            <a:off x="1124857" y="4985657"/>
            <a:ext cx="255451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Vrijheidsmaaltijden 5 mei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60803D4-DF04-E4F1-EDBD-61913BA24D58}"/>
              </a:ext>
            </a:extLst>
          </p:cNvPr>
          <p:cNvSpPr txBox="1"/>
          <p:nvPr/>
        </p:nvSpPr>
        <p:spPr>
          <a:xfrm>
            <a:off x="4288970" y="4985656"/>
            <a:ext cx="342537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Mensen Maken Amsterdam</a:t>
            </a:r>
          </a:p>
        </p:txBody>
      </p:sp>
      <p:pic>
        <p:nvPicPr>
          <p:cNvPr id="11" name="Afbeelding 10" descr="Afbeelding met tekst, kleding, buitenshuis, voertuig&#10;&#10;Door AI gegenereerde inhoud is mogelijk onjuist.">
            <a:extLst>
              <a:ext uri="{FF2B5EF4-FFF2-40B4-BE49-F238E27FC236}">
                <a16:creationId xmlns:a16="http://schemas.microsoft.com/office/drawing/2014/main" id="{925E09C0-8589-75DD-B1CD-214AD1071B4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2495" r="-933" b="31111"/>
          <a:stretch/>
        </p:blipFill>
        <p:spPr>
          <a:xfrm>
            <a:off x="8308871" y="2021660"/>
            <a:ext cx="2534358" cy="2506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743BC76E-3646-C958-7A71-062370B605F3}"/>
              </a:ext>
            </a:extLst>
          </p:cNvPr>
          <p:cNvSpPr txBox="1"/>
          <p:nvPr/>
        </p:nvSpPr>
        <p:spPr>
          <a:xfrm>
            <a:off x="8055428" y="4985657"/>
            <a:ext cx="303348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Kerstpakketten en -maaltijden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58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39D42-4AB4-A838-00FB-FE43E3923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DB7BDCFF-C367-A053-1A3E-4521D9C14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C2C655D-0D6C-2165-10CC-EDB7380DC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D3ACFAB-CBF9-E914-8B8F-631530F79D4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3B9E501-AFD6-7524-0CAA-DF66828F7E39}"/>
              </a:ext>
            </a:extLst>
          </p:cNvPr>
          <p:cNvSpPr txBox="1"/>
          <p:nvPr/>
        </p:nvSpPr>
        <p:spPr>
          <a:xfrm>
            <a:off x="0" y="4342748"/>
            <a:ext cx="12192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Mensen Maken Amsterdam</a:t>
            </a:r>
          </a:p>
        </p:txBody>
      </p:sp>
    </p:spTree>
    <p:extLst>
      <p:ext uri="{BB962C8B-B14F-4D97-AF65-F5344CB8AC3E}">
        <p14:creationId xmlns:p14="http://schemas.microsoft.com/office/powerpoint/2010/main" val="71473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14A66-FC96-C227-3598-E17EE910A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ep 18">
            <a:extLst>
              <a:ext uri="{FF2B5EF4-FFF2-40B4-BE49-F238E27FC236}">
                <a16:creationId xmlns:a16="http://schemas.microsoft.com/office/drawing/2014/main" id="{72947A16-97E2-6915-B89A-86FCA1802537}"/>
              </a:ext>
            </a:extLst>
          </p:cNvPr>
          <p:cNvGrpSpPr/>
          <p:nvPr/>
        </p:nvGrpSpPr>
        <p:grpSpPr>
          <a:xfrm rot="-780000">
            <a:off x="1971481" y="1493802"/>
            <a:ext cx="1691313" cy="1548778"/>
            <a:chOff x="3600541" y="1716001"/>
            <a:chExt cx="2867157" cy="2823156"/>
          </a:xfrm>
        </p:grpSpPr>
        <p:pic>
          <p:nvPicPr>
            <p:cNvPr id="20" name="Afbeelding 19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D15771C2-7D92-2E14-F0A7-BC7448659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9DE38AA8-2E07-0F14-9C7E-04D0828A8393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F3AE7D12-2858-8243-D765-98D487267D51}"/>
              </a:ext>
            </a:extLst>
          </p:cNvPr>
          <p:cNvGrpSpPr/>
          <p:nvPr/>
        </p:nvGrpSpPr>
        <p:grpSpPr>
          <a:xfrm rot="-780000">
            <a:off x="2637897" y="1211006"/>
            <a:ext cx="2151140" cy="2113708"/>
            <a:chOff x="3600541" y="1716001"/>
            <a:chExt cx="2867157" cy="2823156"/>
          </a:xfrm>
        </p:grpSpPr>
        <p:pic>
          <p:nvPicPr>
            <p:cNvPr id="17" name="Afbeelding 16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3E969250-A92D-A901-08A2-38C07CDC5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DB9C74D8-50FA-5CDA-1FC7-C5B203E22B4E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63FD1157-BFBC-96E8-806C-D20B91854048}"/>
              </a:ext>
            </a:extLst>
          </p:cNvPr>
          <p:cNvGrpSpPr/>
          <p:nvPr/>
        </p:nvGrpSpPr>
        <p:grpSpPr>
          <a:xfrm rot="21180000">
            <a:off x="3337782" y="1085381"/>
            <a:ext cx="2867157" cy="2823156"/>
            <a:chOff x="3600541" y="1716001"/>
            <a:chExt cx="2867157" cy="2823156"/>
          </a:xfrm>
        </p:grpSpPr>
        <p:pic>
          <p:nvPicPr>
            <p:cNvPr id="13" name="Afbeelding 12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6659064D-73FC-4EAE-FAB0-6EA134D2E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EA8DED0C-7F7B-3070-12E3-2B3C2FA91D6B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89F1535F-4937-AE9B-22FE-8F32A672112A}"/>
              </a:ext>
            </a:extLst>
          </p:cNvPr>
          <p:cNvGrpSpPr/>
          <p:nvPr/>
        </p:nvGrpSpPr>
        <p:grpSpPr>
          <a:xfrm rot="-720000">
            <a:off x="3653093" y="1807967"/>
            <a:ext cx="2867157" cy="2823156"/>
            <a:chOff x="3600541" y="1716001"/>
            <a:chExt cx="2867157" cy="2823156"/>
          </a:xfrm>
        </p:grpSpPr>
        <p:pic>
          <p:nvPicPr>
            <p:cNvPr id="10" name="Afbeelding 9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37F4D10F-C3E2-A9C4-DBD6-304B2EE55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A0EB0C88-EF91-D2F7-CF2D-9D1AB04FDA37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9B7F6395-FBE6-3B9D-1840-23C708C1FB17}"/>
              </a:ext>
            </a:extLst>
          </p:cNvPr>
          <p:cNvGrpSpPr/>
          <p:nvPr/>
        </p:nvGrpSpPr>
        <p:grpSpPr>
          <a:xfrm>
            <a:off x="4264007" y="1249604"/>
            <a:ext cx="2867157" cy="2823156"/>
            <a:chOff x="3600541" y="1716001"/>
            <a:chExt cx="2867157" cy="2823156"/>
          </a:xfrm>
        </p:grpSpPr>
        <p:pic>
          <p:nvPicPr>
            <p:cNvPr id="3" name="Afbeelding 2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EFAF2FAD-11F3-3C35-62AF-5EBD6983B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301D2A48-D9DF-2635-8475-ABE27F2829F5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3BF0F8E-B90A-37BF-61EA-D6B3D0FB4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</a:rPr>
              <a:t>Toekomstvisie </a:t>
            </a:r>
            <a:endParaRPr lang="nl-NL"/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3003C78-96E8-C3B4-37E2-184E6DA21F14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hart, Valentijnsdag, Karmijn, rood&#10;&#10;Door AI gegenereerde inhoud is mogelijk onjuist.">
            <a:extLst>
              <a:ext uri="{FF2B5EF4-FFF2-40B4-BE49-F238E27FC236}">
                <a16:creationId xmlns:a16="http://schemas.microsoft.com/office/drawing/2014/main" id="{C81801F0-FB91-F03E-5377-2113F5BF45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39" t="11240" r="28421" b="22975"/>
          <a:stretch/>
        </p:blipFill>
        <p:spPr>
          <a:xfrm>
            <a:off x="4507058" y="2188967"/>
            <a:ext cx="2867157" cy="2706931"/>
          </a:xfrm>
          <a:prstGeom prst="rect">
            <a:avLst/>
          </a:prstGeom>
        </p:spPr>
      </p:pic>
      <p:pic>
        <p:nvPicPr>
          <p:cNvPr id="15" name="Afbeelding 14" descr="Afbeelding met silhouet, zwart-wit, nacht, buitenshuis&#10;&#10;Door AI gegenereerde inhoud is mogelijk onjuist.">
            <a:extLst>
              <a:ext uri="{FF2B5EF4-FFF2-40B4-BE49-F238E27FC236}">
                <a16:creationId xmlns:a16="http://schemas.microsoft.com/office/drawing/2014/main" id="{7E7267E3-A7AF-C78B-C0DD-FF78EEE440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799" r="113" b="28708"/>
          <a:stretch/>
        </p:blipFill>
        <p:spPr>
          <a:xfrm>
            <a:off x="668499" y="4353911"/>
            <a:ext cx="10848439" cy="261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7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731C0-ADE1-31F3-C65D-EFD05A7AB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B9BACF-625E-AE33-DB8A-728333444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  <a:ea typeface="Calibri"/>
                <a:cs typeface="Calibri"/>
              </a:rPr>
              <a:t>Goed doen is besmettelijk</a:t>
            </a:r>
            <a:endParaRPr lang="nl-NL" sz="3200">
              <a:latin typeface="+mn-lt"/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644CE47-6F32-3540-C4DC-D5124AFAD13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5DDC638-D80F-449A-6FE1-A7259D8402D7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inhoud 15">
            <a:extLst>
              <a:ext uri="{FF2B5EF4-FFF2-40B4-BE49-F238E27FC236}">
                <a16:creationId xmlns:a16="http://schemas.microsoft.com/office/drawing/2014/main" id="{67D9AE16-6544-000D-F0AE-69E51C0FF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10" y="1359228"/>
            <a:ext cx="8262445" cy="4344769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nl-NL" sz="2400" b="1" dirty="0"/>
              <a:t>Blijvende inzet op groei</a:t>
            </a:r>
            <a:r>
              <a:rPr lang="nl-NL" sz="2400" dirty="0"/>
              <a:t>: </a:t>
            </a:r>
            <a:endParaRPr lang="nl-NL" sz="2400" dirty="0">
              <a:ea typeface="Calibri"/>
              <a:cs typeface="Calibri"/>
            </a:endParaRPr>
          </a:p>
          <a:p>
            <a:pPr lvl="1"/>
            <a:r>
              <a:rPr lang="nl-NL" dirty="0"/>
              <a:t>horeca ondernemers en retailers </a:t>
            </a:r>
            <a:endParaRPr lang="nl-NL" dirty="0">
              <a:ea typeface="Calibri"/>
              <a:cs typeface="Calibri"/>
            </a:endParaRPr>
          </a:p>
          <a:p>
            <a:pPr lvl="1"/>
            <a:r>
              <a:rPr lang="nl-NL" dirty="0"/>
              <a:t>afzet en omzet </a:t>
            </a:r>
            <a:r>
              <a:rPr lang="nl-NL" dirty="0" err="1"/>
              <a:t>Eberhardjes</a:t>
            </a:r>
            <a:endParaRPr lang="nl-NL" dirty="0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nl-NL" dirty="0"/>
              <a:t>assortimentskeuze – nieuwe varianten met partners</a:t>
            </a:r>
            <a:br>
              <a:rPr lang="nl-NL" dirty="0"/>
            </a:br>
            <a:endParaRPr lang="nl-NL" dirty="0">
              <a:ea typeface="Calibri"/>
              <a:cs typeface="Calibri"/>
            </a:endParaRPr>
          </a:p>
          <a:p>
            <a:r>
              <a:rPr lang="nl-NL" sz="2400" b="1" dirty="0">
                <a:ea typeface="Calibri"/>
                <a:cs typeface="Calibri"/>
              </a:rPr>
              <a:t>Zichtbaarheid vergroten</a:t>
            </a:r>
            <a:br>
              <a:rPr lang="nl-NL" sz="2400" b="1" dirty="0">
                <a:ea typeface="Calibri"/>
                <a:cs typeface="Calibri"/>
              </a:rPr>
            </a:br>
            <a:endParaRPr lang="nl-NL" sz="2400" b="1" dirty="0"/>
          </a:p>
          <a:p>
            <a:r>
              <a:rPr lang="nl-NL" sz="2400" b="1" dirty="0"/>
              <a:t>Samenwerking met andere expertise</a:t>
            </a:r>
            <a:r>
              <a:rPr lang="nl-NL" sz="2400" dirty="0"/>
              <a:t> voor merchandise</a:t>
            </a:r>
            <a:br>
              <a:rPr lang="nl-NL" sz="2400" dirty="0"/>
            </a:br>
            <a:endParaRPr lang="nl-NL" sz="2400" dirty="0">
              <a:ea typeface="Calibri"/>
              <a:cs typeface="Calibri"/>
            </a:endParaRPr>
          </a:p>
          <a:p>
            <a:r>
              <a:rPr lang="nl-NL" sz="2400" dirty="0"/>
              <a:t>Onze </a:t>
            </a:r>
            <a:r>
              <a:rPr lang="nl-NL" sz="2400" b="1" dirty="0"/>
              <a:t>sociale organisatie</a:t>
            </a:r>
            <a:r>
              <a:rPr lang="nl-NL" sz="2400" dirty="0"/>
              <a:t> (met elkaar) verder </a:t>
            </a:r>
            <a:r>
              <a:rPr lang="nl-NL" sz="2400" b="1" dirty="0"/>
              <a:t>verstevigen</a:t>
            </a:r>
            <a:r>
              <a:rPr lang="nl-NL" sz="2400" dirty="0"/>
              <a:t> en </a:t>
            </a:r>
            <a:r>
              <a:rPr lang="nl-NL" sz="2400" b="1" dirty="0"/>
              <a:t>uitbreiden</a:t>
            </a:r>
            <a:endParaRPr lang="nl-NL" sz="2400" b="1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nl-NL" sz="2400" i="1" dirty="0"/>
              <a:t>'Iedereen neemt minder om meer te kunnen geven…'</a:t>
            </a:r>
            <a:br>
              <a:rPr lang="nl-NL" sz="2400" i="1" dirty="0"/>
            </a:br>
            <a:endParaRPr lang="nl-NL" sz="2400" i="1" dirty="0">
              <a:ea typeface="Calibri"/>
              <a:cs typeface="Calibri"/>
            </a:endParaRPr>
          </a:p>
          <a:p>
            <a:r>
              <a:rPr lang="nl-NL" sz="2400" b="1" dirty="0">
                <a:ea typeface="Calibri"/>
                <a:cs typeface="Calibri"/>
              </a:rPr>
              <a:t>Groei budget goede doel</a:t>
            </a:r>
            <a:r>
              <a:rPr lang="nl-NL" sz="2400" dirty="0">
                <a:ea typeface="Calibri"/>
                <a:cs typeface="Calibri"/>
              </a:rPr>
              <a:t> – meer donaties en sociale initiatieven gesteund</a:t>
            </a:r>
          </a:p>
          <a:p>
            <a:pPr marL="0" indent="0">
              <a:buNone/>
            </a:pPr>
            <a:endParaRPr lang="nl-NL" sz="2400" dirty="0">
              <a:ea typeface="Calibri"/>
              <a:cs typeface="Calibri"/>
            </a:endParaRPr>
          </a:p>
          <a:p>
            <a:endParaRPr lang="nl-NL" sz="2400" dirty="0">
              <a:ea typeface="Calibri"/>
              <a:cs typeface="Calibri"/>
            </a:endParaRPr>
          </a:p>
        </p:txBody>
      </p:sp>
      <p:pic>
        <p:nvPicPr>
          <p:cNvPr id="11" name="Afbeelding 10" descr="Afbeelding met tekst, schermopname, computer, Rechthoek&#10;&#10;Door AI gegenereerde inhoud is mogelijk onjuist.">
            <a:extLst>
              <a:ext uri="{FF2B5EF4-FFF2-40B4-BE49-F238E27FC236}">
                <a16:creationId xmlns:a16="http://schemas.microsoft.com/office/drawing/2014/main" id="{E6B53CDE-B693-952F-6805-ED274D8C55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014" t="29310" r="11553" b="35441"/>
          <a:stretch/>
        </p:blipFill>
        <p:spPr>
          <a:xfrm>
            <a:off x="8591559" y="1294087"/>
            <a:ext cx="3070197" cy="3028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641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DB1DB-1C21-35FC-A788-A3D0D9D9C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CC0A0B-5CE3-3D6C-AFC0-FB48F16F4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>
                <a:latin typeface="+mn-lt"/>
                <a:ea typeface="Calibri"/>
                <a:cs typeface="Calibri"/>
              </a:rPr>
              <a:t>Ambities 2025 – opbrengsten goede doel omhoog!</a:t>
            </a:r>
            <a:endParaRPr lang="nl-NL">
              <a:ea typeface="Calibri Light"/>
              <a:cs typeface="Calibri Ligh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725CF35-18C8-B76C-339F-91315BFF1BD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D58F44C4-5F61-A26B-8B54-2C31C748990D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A70FE763-BDFA-DC2A-9C08-D09239AC310F}"/>
              </a:ext>
              <a:ext uri="{147F2762-F138-4A5C-976F-8EAC2B608ADB}">
                <a16:predDERef xmlns:a16="http://schemas.microsoft.com/office/drawing/2014/main" pred="{70D4D242-A7C6-98D4-E639-21E7CBBD9B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3555822"/>
              </p:ext>
            </p:extLst>
          </p:nvPr>
        </p:nvGraphicFramePr>
        <p:xfrm>
          <a:off x="747533" y="1637159"/>
          <a:ext cx="7726353" cy="365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Ovaal 4">
            <a:extLst>
              <a:ext uri="{FF2B5EF4-FFF2-40B4-BE49-F238E27FC236}">
                <a16:creationId xmlns:a16="http://schemas.microsoft.com/office/drawing/2014/main" id="{7526CEB6-97B3-EFD2-5CA3-438A9EE1CB57}"/>
              </a:ext>
            </a:extLst>
          </p:cNvPr>
          <p:cNvSpPr/>
          <p:nvPr/>
        </p:nvSpPr>
        <p:spPr>
          <a:xfrm>
            <a:off x="2409371" y="2235200"/>
            <a:ext cx="776514" cy="537029"/>
          </a:xfrm>
          <a:prstGeom prst="hear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al 4">
            <a:extLst>
              <a:ext uri="{FF2B5EF4-FFF2-40B4-BE49-F238E27FC236}">
                <a16:creationId xmlns:a16="http://schemas.microsoft.com/office/drawing/2014/main" id="{EE6286DF-152F-A65E-406C-96A6509271C3}"/>
              </a:ext>
            </a:extLst>
          </p:cNvPr>
          <p:cNvSpPr/>
          <p:nvPr/>
        </p:nvSpPr>
        <p:spPr>
          <a:xfrm>
            <a:off x="7532915" y="2235199"/>
            <a:ext cx="740227" cy="537028"/>
          </a:xfrm>
          <a:prstGeom prst="hear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Tijdelijke aanduiding voor inhoud 6" descr="Afbeelding met Snack, koekje, Koekjes en crackers, biscuit&#10;&#10;Door AI gegenereerde inhoud is mogelijk onjuist.">
            <a:extLst>
              <a:ext uri="{FF2B5EF4-FFF2-40B4-BE49-F238E27FC236}">
                <a16:creationId xmlns:a16="http://schemas.microsoft.com/office/drawing/2014/main" id="{02567C62-D112-CFA7-F91B-F29F63D3F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9155" y="2046659"/>
            <a:ext cx="1736562" cy="1632619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30AB3F0C-B674-2006-2ED8-F741DDF5BC94}"/>
              </a:ext>
            </a:extLst>
          </p:cNvPr>
          <p:cNvSpPr txBox="1"/>
          <p:nvPr/>
        </p:nvSpPr>
        <p:spPr>
          <a:xfrm>
            <a:off x="9020628" y="4114799"/>
            <a:ext cx="300445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>
                <a:solidFill>
                  <a:srgbClr val="C00000"/>
                </a:solidFill>
                <a:ea typeface="Calibri"/>
                <a:cs typeface="Calibri"/>
              </a:rPr>
              <a:t>7,50 euro per </a:t>
            </a:r>
            <a:r>
              <a:rPr lang="nl-NL" b="1" err="1">
                <a:solidFill>
                  <a:srgbClr val="C00000"/>
                </a:solidFill>
                <a:ea typeface="Calibri"/>
                <a:cs typeface="Calibri"/>
              </a:rPr>
              <a:t>omdoos</a:t>
            </a:r>
            <a:r>
              <a:rPr lang="nl-NL" b="1">
                <a:solidFill>
                  <a:srgbClr val="C00000"/>
                </a:solidFill>
                <a:ea typeface="Calibri"/>
                <a:cs typeface="Calibri"/>
              </a:rPr>
              <a:t> horeca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>
                <a:solidFill>
                  <a:srgbClr val="C00000"/>
                </a:solidFill>
                <a:ea typeface="Calibri"/>
                <a:cs typeface="Calibri"/>
              </a:rPr>
              <a:t>0,35 euro per pakketje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b="1">
                <a:solidFill>
                  <a:srgbClr val="C00000"/>
                </a:solidFill>
                <a:ea typeface="Calibri"/>
                <a:cs typeface="Calibri"/>
              </a:rPr>
              <a:t>Jaarlijks moment van bekendmaking</a:t>
            </a:r>
          </a:p>
        </p:txBody>
      </p:sp>
    </p:spTree>
    <p:extLst>
      <p:ext uri="{BB962C8B-B14F-4D97-AF65-F5344CB8AC3E}">
        <p14:creationId xmlns:p14="http://schemas.microsoft.com/office/powerpoint/2010/main" val="117209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2B17E-1708-F663-A1A6-AF6756DB9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0AB417-6D67-8861-DA5B-3ED203C22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</a:rPr>
              <a:t>Professionaliseren met een nieuwe website</a:t>
            </a:r>
            <a:endParaRPr lang="nl-NL" dirty="0"/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58468AF7-6FC3-BFC9-4972-D809F3BE105B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00438ED5-A2F9-482D-1AD4-6400F43A2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742" y="1357639"/>
            <a:ext cx="8632371" cy="414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3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E788A-9C4F-A84D-7796-FBBFBDD47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075E92-3944-9201-CA7A-6E1FCE03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  <a:ea typeface="Calibri"/>
                <a:cs typeface="Calibri"/>
              </a:rPr>
              <a:t>Extra focus op verbinding in samenwerking met onze ondernemers</a:t>
            </a:r>
            <a:endParaRPr lang="nl-NL" sz="3200" dirty="0">
              <a:latin typeface="+mn-lt"/>
              <a:ea typeface="Calibri"/>
              <a:cs typeface="Calibri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AD508C-202A-C51D-72AF-6E552BDBBFF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93D9A954-CD50-8AFE-46F3-C715EBB33315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Tijdelijke aanduiding voor inhoud 4" descr="Afbeelding met tekst, schermopname, grafische vormgeving, logo&#10;&#10;Door AI gegenereerde inhoud is mogelijk onjuist.">
            <a:extLst>
              <a:ext uri="{FF2B5EF4-FFF2-40B4-BE49-F238E27FC236}">
                <a16:creationId xmlns:a16="http://schemas.microsoft.com/office/drawing/2014/main" id="{872EC0AF-029B-6073-FD8B-4C1741BCB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65" y="1300831"/>
            <a:ext cx="2501901" cy="3593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Afbeelding 13" descr="Afbeelding met tekst, schermopname, logo, ontwerp&#10;&#10;Door AI gegenereerde inhoud is mogelijk onjuist.">
            <a:extLst>
              <a:ext uri="{FF2B5EF4-FFF2-40B4-BE49-F238E27FC236}">
                <a16:creationId xmlns:a16="http://schemas.microsoft.com/office/drawing/2014/main" id="{B090800F-5A8F-3A1C-D573-09BDD5F3F3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6991" y="1303867"/>
            <a:ext cx="2442276" cy="3589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Afbeelding 14" descr="Afbeelding met tekst, elektronica, schermopname, software&#10;&#10;Door AI gegenereerde inhoud is mogelijk onjuist.">
            <a:extLst>
              <a:ext uri="{FF2B5EF4-FFF2-40B4-BE49-F238E27FC236}">
                <a16:creationId xmlns:a16="http://schemas.microsoft.com/office/drawing/2014/main" id="{3417B9A3-985A-42BC-4192-20051DE6AD4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903" t="34938" r="40625" b="31975"/>
          <a:stretch/>
        </p:blipFill>
        <p:spPr>
          <a:xfrm>
            <a:off x="9408885" y="3147181"/>
            <a:ext cx="1748982" cy="1802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059185FE-F6E8-E810-045D-27946B769F26}"/>
              </a:ext>
            </a:extLst>
          </p:cNvPr>
          <p:cNvSpPr txBox="1"/>
          <p:nvPr/>
        </p:nvSpPr>
        <p:spPr>
          <a:xfrm>
            <a:off x="948266" y="5198533"/>
            <a:ext cx="2387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Posters</a:t>
            </a:r>
            <a:endParaRPr lang="nl-NL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103C5A93-9432-0232-EF8C-7FDE13ECA2C2}"/>
              </a:ext>
            </a:extLst>
          </p:cNvPr>
          <p:cNvSpPr txBox="1"/>
          <p:nvPr/>
        </p:nvSpPr>
        <p:spPr>
          <a:xfrm>
            <a:off x="3996266" y="5181600"/>
            <a:ext cx="2387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Free-cards</a:t>
            </a:r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C8A2D48E-1FDD-EDCA-30C2-361A3DA61791}"/>
              </a:ext>
            </a:extLst>
          </p:cNvPr>
          <p:cNvSpPr txBox="1"/>
          <p:nvPr/>
        </p:nvSpPr>
        <p:spPr>
          <a:xfrm>
            <a:off x="6654799" y="5164666"/>
            <a:ext cx="2387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Viltjes</a:t>
            </a:r>
            <a:endParaRPr lang="nl-NL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3ACE8DCC-8F3D-EA72-8D20-88D11F1D0D75}"/>
              </a:ext>
            </a:extLst>
          </p:cNvPr>
          <p:cNvSpPr txBox="1"/>
          <p:nvPr/>
        </p:nvSpPr>
        <p:spPr>
          <a:xfrm>
            <a:off x="9151255" y="5165876"/>
            <a:ext cx="2387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>
                <a:ea typeface="Calibri"/>
                <a:cs typeface="Calibri"/>
              </a:rPr>
              <a:t>Servetten</a:t>
            </a:r>
            <a:endParaRPr lang="nl-NL"/>
          </a:p>
        </p:txBody>
      </p:sp>
      <p:pic>
        <p:nvPicPr>
          <p:cNvPr id="22" name="Afbeelding 21" descr="Afbeelding met tekst, logo, Lettertype, Merk&#10;&#10;Door AI gegenereerde inhoud is mogelijk onjuist.">
            <a:extLst>
              <a:ext uri="{FF2B5EF4-FFF2-40B4-BE49-F238E27FC236}">
                <a16:creationId xmlns:a16="http://schemas.microsoft.com/office/drawing/2014/main" id="{4BABB215-5994-C598-E799-2876ADF7E7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599" y="1371600"/>
            <a:ext cx="1524000" cy="149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Afbeelding 22" descr="Afbeelding met tekst, logo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A6C99DC-EE08-DC16-3A78-0129865BE3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6600" y="3234266"/>
            <a:ext cx="1524000" cy="149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Afbeelding 9" descr="Afbeelding met deksel, pot&#10;&#10;Door AI gegenereerde inhoud is mogelijk onjuist.">
            <a:extLst>
              <a:ext uri="{FF2B5EF4-FFF2-40B4-BE49-F238E27FC236}">
                <a16:creationId xmlns:a16="http://schemas.microsoft.com/office/drawing/2014/main" id="{168AB2EA-E2F2-A3DD-37F2-52220FE45F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90731" y="224971"/>
            <a:ext cx="1811112" cy="324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9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3CB11-A7CE-7EA6-5C2A-A2940B484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6FD9B-C7BE-DD97-767D-917D9CD87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</a:rPr>
              <a:t>Mogelijkheid tot samenwerking in productontwikkeling (nog niet live)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8217F3-9E2F-51DD-A582-C6ACC1879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890" y="1263110"/>
            <a:ext cx="7501710" cy="550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95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F7560-B57C-533E-7E83-3666827AE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40EFF1E-BA27-8B27-AC59-9AF0FCAED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21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BF87DA2-C377-6F17-09BE-1442C8764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67" y="2316491"/>
            <a:ext cx="10515600" cy="3883490"/>
          </a:xfrm>
        </p:spPr>
        <p:txBody>
          <a:bodyPr>
            <a:normAutofit/>
          </a:bodyPr>
          <a:lstStyle/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38D6466-C328-EC58-49A2-F4250DF34D7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9400478" y="5988204"/>
            <a:ext cx="2626422" cy="679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8FDB2B0-DCD2-54FB-2906-B075E8BBE9B0}"/>
              </a:ext>
            </a:extLst>
          </p:cNvPr>
          <p:cNvSpPr txBox="1"/>
          <p:nvPr/>
        </p:nvSpPr>
        <p:spPr>
          <a:xfrm>
            <a:off x="0" y="4446994"/>
            <a:ext cx="12192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Mogelijkheden</a:t>
            </a:r>
            <a:r>
              <a:rPr kumimoji="0" lang="nl-NL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samenwerking met D&amp;B</a:t>
            </a:r>
            <a:endParaRPr kumimoji="0" lang="nl-NL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E8D5E-3B25-3A84-D353-06D80FCC1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5BA8DDD-AF6E-CB18-2E7D-59320A7D0929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74DD6736-6BC5-65E7-90F6-92C250F82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88836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</a:rPr>
              <a:t>Wat ons opvalt aan de organisatie van D&amp;B en waarom het goed past 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C63F5ADF-8729-719D-2C06-A669A2229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814" y="1429361"/>
            <a:ext cx="10580914" cy="42710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Sterke nadruk op de verbinding tussen mensen </a:t>
            </a:r>
          </a:p>
          <a:p>
            <a:r>
              <a:rPr lang="nl-NL" dirty="0"/>
              <a:t>Innovatie</a:t>
            </a:r>
          </a:p>
          <a:p>
            <a:r>
              <a:rPr lang="nl-NL" dirty="0"/>
              <a:t>‘</a:t>
            </a:r>
            <a:r>
              <a:rPr lang="nl-NL" dirty="0" err="1"/>
              <a:t>Sustainable</a:t>
            </a:r>
            <a:r>
              <a:rPr lang="nl-NL" dirty="0"/>
              <a:t> Development Goals’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b="1" dirty="0"/>
              <a:t>Kansen die we zien met jullie organisatie</a:t>
            </a:r>
          </a:p>
          <a:p>
            <a:r>
              <a:rPr lang="nl-NL" dirty="0"/>
              <a:t>Eerste commerciële organisatie waarmee we samen iets neerzetten</a:t>
            </a:r>
          </a:p>
          <a:p>
            <a:r>
              <a:rPr lang="nl-NL" dirty="0"/>
              <a:t>T.o.v. eerdere projecten, meer kansen om marketing toe te passen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634B06E-54F8-3473-0984-62895BD16CA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239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90B4A-8B7F-8880-012E-1812EC88D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388C000-D22D-D3E9-1E4E-0094E59EEE61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2EA359AB-F872-007B-6ADB-D74E5FA7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14" y="146049"/>
            <a:ext cx="10954369" cy="1388836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</a:rPr>
              <a:t>Stappen om tot een eigen verpakking voor DB te komen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79AD6F74-29F9-E456-9B4B-7C2BD0EDE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4143" y="1397724"/>
            <a:ext cx="6316114" cy="42710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Ontwerpen van een eigen verpakking</a:t>
            </a:r>
          </a:p>
          <a:p>
            <a:r>
              <a:rPr lang="nl-NL" dirty="0"/>
              <a:t>Drukken van de verpakking met ‘het hart’ op de juiste plaats</a:t>
            </a:r>
          </a:p>
          <a:p>
            <a:r>
              <a:rPr lang="nl-NL" dirty="0">
                <a:ea typeface="Calibri"/>
                <a:cs typeface="Calibri"/>
              </a:rPr>
              <a:t>Meegaan in de reguliere bestelling van </a:t>
            </a:r>
            <a:r>
              <a:rPr lang="nl-NL" dirty="0" err="1">
                <a:ea typeface="Calibri"/>
                <a:cs typeface="Calibri"/>
              </a:rPr>
              <a:t>Eberhardjes</a:t>
            </a:r>
            <a:r>
              <a:rPr lang="nl-NL" dirty="0">
                <a:ea typeface="Calibri"/>
                <a:cs typeface="Calibri"/>
              </a:rPr>
              <a:t> </a:t>
            </a:r>
          </a:p>
          <a:p>
            <a:r>
              <a:rPr lang="nl-NL" dirty="0">
                <a:ea typeface="Calibri"/>
                <a:cs typeface="Calibri"/>
              </a:rPr>
              <a:t>Pallet consument = 156 x 6 = 936 pakketjes (</a:t>
            </a:r>
            <a:r>
              <a:rPr lang="nl-NL" dirty="0" err="1">
                <a:ea typeface="Calibri"/>
                <a:cs typeface="Calibri"/>
              </a:rPr>
              <a:t>tht</a:t>
            </a:r>
            <a:r>
              <a:rPr lang="nl-NL" dirty="0">
                <a:ea typeface="Calibri"/>
                <a:cs typeface="Calibri"/>
              </a:rPr>
              <a:t> 6 maanden)</a:t>
            </a:r>
          </a:p>
          <a:p>
            <a:r>
              <a:rPr lang="nl-NL" dirty="0">
                <a:ea typeface="Calibri"/>
                <a:cs typeface="Calibri"/>
              </a:rPr>
              <a:t>Inzetten van communicatie</a:t>
            </a:r>
            <a:endParaRPr lang="nl-NL" dirty="0"/>
          </a:p>
        </p:txBody>
      </p:sp>
      <p:pic>
        <p:nvPicPr>
          <p:cNvPr id="2" name="Witte_achtergrond_Rijks_Eberhardjes">
            <a:hlinkClick r:id="" action="ppaction://media"/>
            <a:extLst>
              <a:ext uri="{FF2B5EF4-FFF2-40B4-BE49-F238E27FC236}">
                <a16:creationId xmlns:a16="http://schemas.microsoft.com/office/drawing/2014/main" id="{C6A40B39-356C-96B9-F3ED-528F9E8310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0009" y="1091456"/>
            <a:ext cx="4082331" cy="4082332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D8A55C6-33B6-A545-F7B8-0DAF32984909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1897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54375-EF36-E927-B294-2E30234B6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ep 18">
            <a:extLst>
              <a:ext uri="{FF2B5EF4-FFF2-40B4-BE49-F238E27FC236}">
                <a16:creationId xmlns:a16="http://schemas.microsoft.com/office/drawing/2014/main" id="{75CE329F-F926-812F-6B58-4AB54A81F8E7}"/>
              </a:ext>
            </a:extLst>
          </p:cNvPr>
          <p:cNvGrpSpPr/>
          <p:nvPr/>
        </p:nvGrpSpPr>
        <p:grpSpPr>
          <a:xfrm rot="-780000">
            <a:off x="1971481" y="1493802"/>
            <a:ext cx="1691313" cy="1548778"/>
            <a:chOff x="3600541" y="1716001"/>
            <a:chExt cx="2867157" cy="2823156"/>
          </a:xfrm>
        </p:grpSpPr>
        <p:pic>
          <p:nvPicPr>
            <p:cNvPr id="20" name="Afbeelding 19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6D5A3A66-1147-448D-C0AC-0B1561B42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E983A730-709F-07CF-96AA-F26759AF337E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00BD3251-3BBE-E0FB-C4F8-C7226B2A22F6}"/>
              </a:ext>
            </a:extLst>
          </p:cNvPr>
          <p:cNvGrpSpPr/>
          <p:nvPr/>
        </p:nvGrpSpPr>
        <p:grpSpPr>
          <a:xfrm rot="-780000">
            <a:off x="2637897" y="1211006"/>
            <a:ext cx="2151140" cy="2113708"/>
            <a:chOff x="3600541" y="1716001"/>
            <a:chExt cx="2867157" cy="2823156"/>
          </a:xfrm>
        </p:grpSpPr>
        <p:pic>
          <p:nvPicPr>
            <p:cNvPr id="17" name="Afbeelding 16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BFEC9C7C-6F78-DBDE-5783-74562C1CA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18" name="Tekstvak 17">
              <a:extLst>
                <a:ext uri="{FF2B5EF4-FFF2-40B4-BE49-F238E27FC236}">
                  <a16:creationId xmlns:a16="http://schemas.microsoft.com/office/drawing/2014/main" id="{A5A52A24-CC33-9A06-78C5-CA3A5B852788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2C7F9A4B-20F6-5EFF-0AE1-4F8BF846533C}"/>
              </a:ext>
            </a:extLst>
          </p:cNvPr>
          <p:cNvGrpSpPr/>
          <p:nvPr/>
        </p:nvGrpSpPr>
        <p:grpSpPr>
          <a:xfrm rot="21180000">
            <a:off x="3337782" y="1085381"/>
            <a:ext cx="2867157" cy="2823156"/>
            <a:chOff x="3600541" y="1716001"/>
            <a:chExt cx="2867157" cy="2823156"/>
          </a:xfrm>
        </p:grpSpPr>
        <p:pic>
          <p:nvPicPr>
            <p:cNvPr id="13" name="Afbeelding 12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14FDE2B4-7598-2191-EDD5-8A160B750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6A003C8A-2647-22D9-18A6-34EA16F467DD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8" name="Groep 7">
            <a:extLst>
              <a:ext uri="{FF2B5EF4-FFF2-40B4-BE49-F238E27FC236}">
                <a16:creationId xmlns:a16="http://schemas.microsoft.com/office/drawing/2014/main" id="{DEBD06B4-60EA-9B96-1F4B-1B9C92B9E042}"/>
              </a:ext>
            </a:extLst>
          </p:cNvPr>
          <p:cNvGrpSpPr/>
          <p:nvPr/>
        </p:nvGrpSpPr>
        <p:grpSpPr>
          <a:xfrm rot="-720000">
            <a:off x="3653093" y="1807967"/>
            <a:ext cx="2867157" cy="2823156"/>
            <a:chOff x="3600541" y="1716001"/>
            <a:chExt cx="2867157" cy="2823156"/>
          </a:xfrm>
        </p:grpSpPr>
        <p:pic>
          <p:nvPicPr>
            <p:cNvPr id="10" name="Afbeelding 9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8D96EC09-7133-B3E6-597D-AC1C1E12E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036AA0CC-7676-B299-6E87-97BF214F2F75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108CD157-38D8-C2C3-42F4-7350534B077F}"/>
              </a:ext>
            </a:extLst>
          </p:cNvPr>
          <p:cNvGrpSpPr/>
          <p:nvPr/>
        </p:nvGrpSpPr>
        <p:grpSpPr>
          <a:xfrm>
            <a:off x="4264007" y="1249604"/>
            <a:ext cx="2867157" cy="2823156"/>
            <a:chOff x="3600541" y="1716001"/>
            <a:chExt cx="2867157" cy="2823156"/>
          </a:xfrm>
        </p:grpSpPr>
        <p:pic>
          <p:nvPicPr>
            <p:cNvPr id="3" name="Afbeelding 2" descr="Afbeelding met hart, Valentijnsdag, Karmijn, rood&#10;&#10;Door AI gegenereerde inhoud is mogelijk onjuist.">
              <a:extLst>
                <a:ext uri="{FF2B5EF4-FFF2-40B4-BE49-F238E27FC236}">
                  <a16:creationId xmlns:a16="http://schemas.microsoft.com/office/drawing/2014/main" id="{5F77C3A7-49BD-EA65-AEB7-AD7285164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339" t="11240" r="28421" b="22975"/>
            <a:stretch/>
          </p:blipFill>
          <p:spPr>
            <a:xfrm>
              <a:off x="3600541" y="1716001"/>
              <a:ext cx="2867157" cy="2706931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26D96AF4-001A-F040-086F-4EA1D608AA12}"/>
                </a:ext>
              </a:extLst>
            </p:cNvPr>
            <p:cNvSpPr txBox="1"/>
            <p:nvPr/>
          </p:nvSpPr>
          <p:spPr>
            <a:xfrm rot="-3180000">
              <a:off x="4053051" y="2226124"/>
              <a:ext cx="2594741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nl-NL"/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  <a:p>
              <a:endParaRPr lang="nl-NL">
                <a:ea typeface="Calibri"/>
                <a:cs typeface="Calibri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01E6A74-6145-DD74-D40F-CFBECD37D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0844563" cy="1325563"/>
          </a:xfrm>
        </p:spPr>
        <p:txBody>
          <a:bodyPr>
            <a:normAutofit/>
          </a:bodyPr>
          <a:lstStyle/>
          <a:p>
            <a:r>
              <a:rPr lang="nl-NL" sz="3200" b="1" dirty="0">
                <a:latin typeface="+mn-lt"/>
              </a:rPr>
              <a:t>Wanneer gaan we starten?</a:t>
            </a:r>
            <a:endParaRPr lang="nl-NL" dirty="0"/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9160902A-C093-2690-9922-EACFDCD5D72D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hart, Valentijnsdag, Karmijn, rood&#10;&#10;Door AI gegenereerde inhoud is mogelijk onjuist.">
            <a:extLst>
              <a:ext uri="{FF2B5EF4-FFF2-40B4-BE49-F238E27FC236}">
                <a16:creationId xmlns:a16="http://schemas.microsoft.com/office/drawing/2014/main" id="{6EE48D6A-9F2C-615E-CBC5-47295DC864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39" t="11240" r="28421" b="22975"/>
          <a:stretch/>
        </p:blipFill>
        <p:spPr>
          <a:xfrm>
            <a:off x="4507058" y="2188967"/>
            <a:ext cx="2867157" cy="2706931"/>
          </a:xfrm>
          <a:prstGeom prst="rect">
            <a:avLst/>
          </a:prstGeom>
        </p:spPr>
      </p:pic>
      <p:pic>
        <p:nvPicPr>
          <p:cNvPr id="15" name="Afbeelding 14" descr="Afbeelding met silhouet, zwart-wit, nacht, buitenshuis&#10;&#10;Door AI gegenereerde inhoud is mogelijk onjuist.">
            <a:extLst>
              <a:ext uri="{FF2B5EF4-FFF2-40B4-BE49-F238E27FC236}">
                <a16:creationId xmlns:a16="http://schemas.microsoft.com/office/drawing/2014/main" id="{3B1ECACD-3B5C-32B8-0E8E-192FF1D841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799" r="113" b="28708"/>
          <a:stretch/>
        </p:blipFill>
        <p:spPr>
          <a:xfrm>
            <a:off x="668499" y="4353911"/>
            <a:ext cx="10848439" cy="261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0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506E1-3F9E-0FE8-5844-ED8AA4249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C64AAE4-F193-5F25-BBB6-99895CC1334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0AE99CFA-4989-285B-D6DF-0121286832FE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fbeelding 20" descr="Afbeelding met Snack, tekst, voedsel, koekje&#10;&#10;Door AI gegenereerde inhoud is mogelijk onjuist.">
            <a:extLst>
              <a:ext uri="{FF2B5EF4-FFF2-40B4-BE49-F238E27FC236}">
                <a16:creationId xmlns:a16="http://schemas.microsoft.com/office/drawing/2014/main" id="{3D1EE023-F203-33E7-9240-38BDDD146C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76"/>
          <a:stretch/>
        </p:blipFill>
        <p:spPr>
          <a:xfrm rot="21126328">
            <a:off x="1605361" y="866836"/>
            <a:ext cx="3260796" cy="3829772"/>
          </a:xfrm>
          <a:prstGeom prst="rect">
            <a:avLst/>
          </a:prstGeom>
        </p:spPr>
      </p:pic>
      <p:pic>
        <p:nvPicPr>
          <p:cNvPr id="23" name="Afbeelding 22" descr="Afbeelding met fotolijst, Rechthoek, schermopname, plein&#10;&#10;Door AI gegenereerde inhoud is mogelijk onjuist.">
            <a:extLst>
              <a:ext uri="{FF2B5EF4-FFF2-40B4-BE49-F238E27FC236}">
                <a16:creationId xmlns:a16="http://schemas.microsoft.com/office/drawing/2014/main" id="{2B6A925B-8C21-BEEF-5E05-A164F069C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7382">
            <a:off x="1213733" y="406767"/>
            <a:ext cx="4017550" cy="4729775"/>
          </a:xfrm>
          <a:prstGeom prst="rect">
            <a:avLst/>
          </a:prstGeom>
          <a:effectLst/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8E215040-F121-31FB-AB88-66353803C186}"/>
              </a:ext>
            </a:extLst>
          </p:cNvPr>
          <p:cNvSpPr txBox="1"/>
          <p:nvPr/>
        </p:nvSpPr>
        <p:spPr>
          <a:xfrm>
            <a:off x="7124436" y="859030"/>
            <a:ext cx="393361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Bedankt voor de interesse!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Zoek ons op en volg ons op </a:t>
            </a:r>
            <a:r>
              <a:rPr kumimoji="0" lang="nl-NL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</a:t>
            </a:r>
            <a:r>
              <a:rPr kumimoji="0" lang="nl-N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Media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@Eberhardjes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Afbeelding 26" descr="Afbeelding met hart&#10;&#10;Door AI gegenereerde inhoud is mogelijk onjuist.">
            <a:extLst>
              <a:ext uri="{FF2B5EF4-FFF2-40B4-BE49-F238E27FC236}">
                <a16:creationId xmlns:a16="http://schemas.microsoft.com/office/drawing/2014/main" id="{756587FE-A9BD-7F56-3A5B-266A66CEEA6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64459">
            <a:off x="3907282" y="3275755"/>
            <a:ext cx="2254143" cy="2270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358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AE770-07E7-F943-A7D9-4DAFB6BC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75" y="221888"/>
            <a:ext cx="11055852" cy="1325563"/>
          </a:xfrm>
        </p:spPr>
        <p:txBody>
          <a:bodyPr>
            <a:normAutofit/>
          </a:bodyPr>
          <a:lstStyle/>
          <a:p>
            <a:r>
              <a:rPr lang="nl-NL" sz="3200" b="1" dirty="0" err="1">
                <a:latin typeface="+mn-lt"/>
              </a:rPr>
              <a:t>Oudezijds</a:t>
            </a:r>
            <a:r>
              <a:rPr lang="nl-NL" sz="3200" b="1" dirty="0">
                <a:latin typeface="+mn-lt"/>
              </a:rPr>
              <a:t> Voorburgwal 74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7F32FA-B8B3-3C4F-8F7C-90C3E9B53E2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42" b="31937"/>
          <a:stretch/>
        </p:blipFill>
        <p:spPr bwMode="auto">
          <a:xfrm>
            <a:off x="8839200" y="5834062"/>
            <a:ext cx="3187700" cy="8334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D32E2C39-EFF8-FE42-9F60-2074776B8B31}"/>
              </a:ext>
            </a:extLst>
          </p:cNvPr>
          <p:cNvCxnSpPr/>
          <p:nvPr/>
        </p:nvCxnSpPr>
        <p:spPr>
          <a:xfrm>
            <a:off x="339593" y="5594889"/>
            <a:ext cx="1151281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Afbeelding 11" descr="Afbeelding met tekst, vloer, binnen, plafond&#10;&#10;Automatisch gegenereerde beschrijving">
            <a:extLst>
              <a:ext uri="{FF2B5EF4-FFF2-40B4-BE49-F238E27FC236}">
                <a16:creationId xmlns:a16="http://schemas.microsoft.com/office/drawing/2014/main" id="{E3A38731-4916-45FF-AD5D-DBAA2D8B5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621" y="1667037"/>
            <a:ext cx="6150006" cy="3420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 descr="Afbeelding met gebouw, buiten, baksteen, rood&#10;&#10;Automatisch gegenereerde beschrijving">
            <a:extLst>
              <a:ext uri="{FF2B5EF4-FFF2-40B4-BE49-F238E27FC236}">
                <a16:creationId xmlns:a16="http://schemas.microsoft.com/office/drawing/2014/main" id="{76677076-724A-9C35-3E06-7A798F1B4B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304" y="1667037"/>
            <a:ext cx="4419756" cy="3444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625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7D2E-0FC1-0AB4-D76B-979FE9101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hemel, buitenshuis, gebouw, wolk&#10;&#10;Automatisch gegenereerde beschrijving">
            <a:extLst>
              <a:ext uri="{FF2B5EF4-FFF2-40B4-BE49-F238E27FC236}">
                <a16:creationId xmlns:a16="http://schemas.microsoft.com/office/drawing/2014/main" id="{B6D6A6CF-DB85-555E-F32F-65C838B74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7500"/>
            <a:ext cx="12573000" cy="1257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7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1511</Words>
  <Application>Microsoft Office PowerPoint</Application>
  <PresentationFormat>Breedbeeld</PresentationFormat>
  <Paragraphs>339</Paragraphs>
  <Slides>51</Slides>
  <Notes>24</Notes>
  <HiddenSlides>0</HiddenSlides>
  <MMClips>3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51</vt:i4>
      </vt:variant>
    </vt:vector>
  </HeadingPairs>
  <TitlesOfParts>
    <vt:vector size="57" baseType="lpstr">
      <vt:lpstr>Aptos</vt:lpstr>
      <vt:lpstr>Arial</vt:lpstr>
      <vt:lpstr>Calibri</vt:lpstr>
      <vt:lpstr>Calibri Light</vt:lpstr>
      <vt:lpstr>1_Kantoorthema</vt:lpstr>
      <vt:lpstr>2_Kantoorthema</vt:lpstr>
      <vt:lpstr>     </vt:lpstr>
      <vt:lpstr>Agenda dinsdag 13 mei van 13:00 tot 14:30</vt:lpstr>
      <vt:lpstr>     </vt:lpstr>
      <vt:lpstr>PowerPoint-presentatie</vt:lpstr>
      <vt:lpstr>Blije gezichten als resultaat </vt:lpstr>
      <vt:lpstr>   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Onze mantra’s</vt:lpstr>
      <vt:lpstr>     </vt:lpstr>
      <vt:lpstr>Onze trouwe partners voor continuïteit </vt:lpstr>
      <vt:lpstr>Tijdlijn uitbreiding partners distributie en sales – 2021 - 2023</vt:lpstr>
      <vt:lpstr>Waar kun je de Eberhardjes proeven?</vt:lpstr>
      <vt:lpstr>Waar vind je de Eberhardjes in consumentverpakking?</vt:lpstr>
      <vt:lpstr>2024 was het jaar van productontwikkeling</vt:lpstr>
      <vt:lpstr>PowerPoint-presentatie</vt:lpstr>
      <vt:lpstr>Waarom Bosshardtjes?</vt:lpstr>
      <vt:lpstr>Najaar 2024 – samenwerking met het Rijksmuseum</vt:lpstr>
      <vt:lpstr>Eberhardjes in pakket 750 jaar Amsterdam – Amsterdam Made</vt:lpstr>
      <vt:lpstr>Horeca verpakking nu ook met hét verhaal van de Eberhardjes</vt:lpstr>
      <vt:lpstr>Het ‘voorlopige’ resultaat van onze samenwerking met Amsterdamse ondernemers en organisaties…</vt:lpstr>
      <vt:lpstr>Dit is hoe we groeien: </vt:lpstr>
      <vt:lpstr>Goed zichtbaar op prachtige locaties</vt:lpstr>
      <vt:lpstr>Deelname events vergroot zichtbaarheid</vt:lpstr>
      <vt:lpstr>Doorlopend communicatie en PR</vt:lpstr>
      <vt:lpstr>Groei in trouwe en flexibele ambassadeurs en/of vrijwilligers</vt:lpstr>
      <vt:lpstr>     </vt:lpstr>
      <vt:lpstr>Feiten en verkoop Eberhardjes in kilo's 2018 - 2024</vt:lpstr>
      <vt:lpstr>Groei in de afgelopen jaren</vt:lpstr>
      <vt:lpstr>Opbrengsten stichting – goede doel </vt:lpstr>
      <vt:lpstr>Jaarlijks terugkerende donaties – in natura en euro's</vt:lpstr>
      <vt:lpstr>     </vt:lpstr>
      <vt:lpstr>Toekomstvisie </vt:lpstr>
      <vt:lpstr>Goed doen is besmettelijk</vt:lpstr>
      <vt:lpstr>Ambities 2025 – opbrengsten goede doel omhoog!</vt:lpstr>
      <vt:lpstr>Professionaliseren met een nieuwe website</vt:lpstr>
      <vt:lpstr>Extra focus op verbinding in samenwerking met onze ondernemers</vt:lpstr>
      <vt:lpstr>Mogelijkheid tot samenwerking in productontwikkeling (nog niet live)</vt:lpstr>
      <vt:lpstr>     </vt:lpstr>
      <vt:lpstr>Wat ons opvalt aan de organisatie van D&amp;B en waarom het goed past </vt:lpstr>
      <vt:lpstr>Stappen om tot een eigen verpakking voor DB te komen</vt:lpstr>
      <vt:lpstr>Wanneer gaan we starten?</vt:lpstr>
      <vt:lpstr>PowerPoint-presentatie</vt:lpstr>
      <vt:lpstr>Oudezijds Voorburgwal 74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Vlieger, R.A. (Résalieke)</dc:creator>
  <cp:lastModifiedBy>Ineke Kuiper</cp:lastModifiedBy>
  <cp:revision>250</cp:revision>
  <dcterms:created xsi:type="dcterms:W3CDTF">2025-01-30T20:39:42Z</dcterms:created>
  <dcterms:modified xsi:type="dcterms:W3CDTF">2025-05-13T09:28:13Z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ed8e8c1-1254-470e-85b3-d80150d03d9d_Enabled">
    <vt:lpwstr>true</vt:lpwstr>
  </property>
  <property fmtid="{D5CDD505-2E9C-101B-9397-08002B2CF9AE}" pid="3" name="MSIP_Label_fed8e8c1-1254-470e-85b3-d80150d03d9d_SetDate">
    <vt:lpwstr>2025-01-30T20:41:21Z</vt:lpwstr>
  </property>
  <property fmtid="{D5CDD505-2E9C-101B-9397-08002B2CF9AE}" pid="4" name="MSIP_Label_fed8e8c1-1254-470e-85b3-d80150d03d9d_Method">
    <vt:lpwstr>Standard</vt:lpwstr>
  </property>
  <property fmtid="{D5CDD505-2E9C-101B-9397-08002B2CF9AE}" pid="5" name="MSIP_Label_fed8e8c1-1254-470e-85b3-d80150d03d9d_Name">
    <vt:lpwstr>Intern</vt:lpwstr>
  </property>
  <property fmtid="{D5CDD505-2E9C-101B-9397-08002B2CF9AE}" pid="6" name="MSIP_Label_fed8e8c1-1254-470e-85b3-d80150d03d9d_SiteId">
    <vt:lpwstr>69c51d7f-8a74-47e6-8875-1ce72f5f04aa</vt:lpwstr>
  </property>
  <property fmtid="{D5CDD505-2E9C-101B-9397-08002B2CF9AE}" pid="7" name="MSIP_Label_fed8e8c1-1254-470e-85b3-d80150d03d9d_ActionId">
    <vt:lpwstr>50188bec-bcb2-46bb-8320-87c5796830a7</vt:lpwstr>
  </property>
  <property fmtid="{D5CDD505-2E9C-101B-9397-08002B2CF9AE}" pid="8" name="MSIP_Label_fed8e8c1-1254-470e-85b3-d80150d03d9d_ContentBits">
    <vt:lpwstr>0</vt:lpwstr>
  </property>
</Properties>
</file>